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282" r:id="rId3"/>
    <p:sldId id="292" r:id="rId4"/>
    <p:sldId id="273" r:id="rId5"/>
    <p:sldId id="283" r:id="rId6"/>
    <p:sldId id="298" r:id="rId7"/>
    <p:sldId id="259" r:id="rId8"/>
    <p:sldId id="285" r:id="rId9"/>
    <p:sldId id="277" r:id="rId10"/>
    <p:sldId id="261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86" r:id="rId23"/>
    <p:sldId id="278" r:id="rId24"/>
    <p:sldId id="262" r:id="rId25"/>
    <p:sldId id="29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702"/>
    <a:srgbClr val="E6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12T11:51:04.913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16DFE-13F0-4F79-B586-9A57763E8C48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6215-058C-4781-AB60-3FB2537609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709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Schriftgröße mindestens 24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6215-058C-4781-AB60-3FB2537609BE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003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6215-058C-4781-AB60-3FB2537609BE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486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Neutronensterne – sind zwar nicht so kalt wie flüssiges Helium aber dafür herrscht ein extrem hoher Druck und dadurch braucht man auch die Quantenmechanik um sie zu beschreiben.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6215-058C-4781-AB60-3FB2537609BE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778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6215-058C-4781-AB60-3FB2537609BE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737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6215-058C-4781-AB60-3FB2537609BE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700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90C8D-8F9D-4CC2-8ECC-6AD47143F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92EA43-7575-468A-A8EF-70DFB8BA6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3677A3-1D10-4AD9-B87D-D07CE040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07B2DD-A0EF-4DAE-AFD0-1FA3449C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AE2281-D867-46E6-997C-A47DDE5E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851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A72B1-AF73-4CD1-A64D-C0718C67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AFFA9E-6A3D-40C3-B789-798FF4BA6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E8610C-07CF-4B66-8F25-6FE91CF1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AB4FF2-A0B7-4D3A-8134-5650D583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83B24-4D6C-4C54-901F-A8E0FA40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536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45FC15A-7FAE-488C-949E-57EDAF93E5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4D183D-7AB6-4EA0-B53A-1F5572509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39F52F-AAE3-48F9-83CD-B7B3186C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F824BE-17FC-4B82-948F-ADA78A42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21D60B-E3F5-4920-AFD2-4ABAB09C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639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7A323-3F32-464D-BFD1-1E24CAF6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CB6682-8945-48E4-B3BF-D8491BF16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E5DB26-6D41-491D-956E-010A5F57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12AF48-8341-4032-B48E-B44ADC40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CE0849-001D-4B25-B716-D5A177A8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48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E2592-35B0-4C48-B822-0ABFED95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095186-5AE0-46A1-B3A0-86391334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A6C135-2E1D-43E9-94B7-F239B549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90671-28E9-401D-8034-837C52E78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8F32ED-8B0D-492A-81C5-C4BA0B6B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162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4C200-07F3-4E16-B5C1-E9D2CEE1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3D013B-53BF-4C47-B924-15B5EAB12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DCE86D-50CA-40F7-9825-E8F2D7BE2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1251CB-5247-4C18-8171-69ED423F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53D337-CF91-457C-B3FB-74781376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85E3C1-CF66-4F25-83CF-BEB50788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605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0BD8D-BD20-42B7-95DB-A3B68A0D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540A3-0D19-4F43-9E6F-3663CBD3B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AB1D5-B7BA-4DED-AD70-7FCB49F32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F38B86-6349-4F5B-ACB3-BE61ACE5F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51018F9-F563-4441-9D9A-F5E682A07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413031-7765-4D05-989F-EDE62746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170663-B2B4-4316-943D-ED8E4A2D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B4A26A-5A7F-4F38-BACC-22693464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683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33CF3-B967-4429-9EC4-CF1BE178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D602E2-75C4-4515-ADF3-8511DFEA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4C30AE-C7A0-4EEB-A525-B56352B3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88AE32-41D0-40CD-89D3-1E3D1BA7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29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3D1ECB-F398-434D-92F1-A3F5E1F43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081059-A01E-472B-B7D1-CDF1C68B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0F96A1-7D5A-4331-B8A2-A76EF886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193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9A458-2DFD-4E4D-B011-7FA65B3A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05AAE2-A52C-4B01-A45C-EF40EAF2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867F37-AC41-4B21-8FFE-21248C4B7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AEAFD9-0D51-45A0-960A-CBE20C01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4C02A7-2D7D-401C-B165-CAD52ACF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7F47F0-BDD8-481D-A092-821FF59F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520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1A173-0A1E-4DDF-BA8B-00747F9C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080AB79-360D-4125-9BFE-5D3EADCD5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2906A9-4412-4331-B61B-A6AA9509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BDB3B8-D63C-4074-953A-BFE0B2EA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23ABEA-95BA-4DE9-9214-BF191D39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E5963D-7B0A-4D6C-A0B6-F89C497E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340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AC93F30-2032-4EB0-8BB5-0D9250BE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451364-73AB-40BD-B6B8-4BA2825C0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B37B1C-29A9-4FD9-9523-905C2B1C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1B98-8A08-4893-96CB-82B9562606C9}" type="datetimeFigureOut">
              <a:rPr lang="de-AT" smtClean="0"/>
              <a:t>29.04.2019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038F7E-000C-4E80-AB86-7B53985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A5D92-7E0B-486A-AAAC-9CCAA365F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AF37-0C37-4064-A4B0-6F0CF025139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55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27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5.png"/><Relationship Id="rId4" Type="http://schemas.openxmlformats.org/officeDocument/2006/relationships/image" Target="../media/image46.svg"/><Relationship Id="rId9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8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at/maps" TargetMode="External"/><Relationship Id="rId3" Type="http://schemas.openxmlformats.org/officeDocument/2006/relationships/hyperlink" Target="https://www.ibm.com/blogs/ibm-anz/wp-content/uploads/2018/06/Screen-Shot-2018-06-28-at-3.41.01-pm.png" TargetMode="External"/><Relationship Id="rId7" Type="http://schemas.openxmlformats.org/officeDocument/2006/relationships/hyperlink" Target="https://ooe.orf.at/news/stories/2896337/" TargetMode="External"/><Relationship Id="rId2" Type="http://schemas.openxmlformats.org/officeDocument/2006/relationships/hyperlink" Target="https://www.spacetelescope.org/images/potw1142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ll-free-download.com/free-vector/download/cats-vector_266265.html" TargetMode="External"/><Relationship Id="rId5" Type="http://schemas.openxmlformats.org/officeDocument/2006/relationships/hyperlink" Target="https://www.oeaw.ac.at/online-gedenkbuch/gedenkbuch/personen/q-z/erwin-schroedinger/" TargetMode="External"/><Relationship Id="rId4" Type="http://schemas.openxmlformats.org/officeDocument/2006/relationships/hyperlink" Target="https://qiskit.org/" TargetMode="External"/><Relationship Id="rId9" Type="http://schemas.openxmlformats.org/officeDocument/2006/relationships/hyperlink" Target="https://de.wikipedia.org/wiki/Monte-Carlo-Simulati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A78A1FC-4833-41B0-B225-F72EF4962CB4}"/>
              </a:ext>
            </a:extLst>
          </p:cNvPr>
          <p:cNvSpPr txBox="1"/>
          <p:nvPr/>
        </p:nvSpPr>
        <p:spPr>
          <a:xfrm>
            <a:off x="2572182" y="542141"/>
            <a:ext cx="704763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/>
              <a:t> Mit dem Zufall rechnen – </a:t>
            </a:r>
          </a:p>
          <a:p>
            <a:pPr algn="ctr"/>
            <a:r>
              <a:rPr lang="de-DE" sz="3200" b="1" dirty="0"/>
              <a:t>Quantenteilchen zähmen leicht gemacht</a:t>
            </a:r>
          </a:p>
          <a:p>
            <a:pPr algn="ctr"/>
            <a:endParaRPr lang="de-DE" sz="28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D4B310A-2F8E-4618-BB18-23FEDC8CE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3781" y="3086100"/>
            <a:ext cx="5532636" cy="36660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EAA635F-99FC-4DE3-8E11-C5E7ECC082DE}"/>
              </a:ext>
            </a:extLst>
          </p:cNvPr>
          <p:cNvSpPr/>
          <p:nvPr/>
        </p:nvSpPr>
        <p:spPr>
          <a:xfrm>
            <a:off x="4976782" y="1875675"/>
            <a:ext cx="2238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/>
              <a:t>Mathias Gartner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65823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nte-Carlo Casino - Google Maps - Google Chrome 2019-04-15 16-06-04">
            <a:hlinkClick r:id="" action="ppaction://media"/>
            <a:extLst>
              <a:ext uri="{FF2B5EF4-FFF2-40B4-BE49-F238E27FC236}">
                <a16:creationId xmlns:a16="http://schemas.microsoft.com/office/drawing/2014/main" id="{E1B173D9-7909-48AC-AEAB-9D317C2DE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135" t="10596" r="23812" b="4513"/>
          <a:stretch/>
        </p:blipFill>
        <p:spPr>
          <a:xfrm>
            <a:off x="1102683" y="1710327"/>
            <a:ext cx="4766305" cy="42427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90FE7E-2D3C-4CA1-9A38-7401E43B2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2" y="2358292"/>
            <a:ext cx="6693482" cy="41429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8993A3C-0A2E-4FAC-B1E1-8375AFC09C38}"/>
              </a:ext>
            </a:extLst>
          </p:cNvPr>
          <p:cNvSpPr txBox="1"/>
          <p:nvPr/>
        </p:nvSpPr>
        <p:spPr>
          <a:xfrm>
            <a:off x="3712847" y="674080"/>
            <a:ext cx="476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solidFill>
                  <a:schemeClr val="accent1"/>
                </a:solidFill>
              </a:rPr>
              <a:t>Q: </a:t>
            </a:r>
            <a:r>
              <a:rPr lang="de-AT" sz="2400" dirty="0"/>
              <a:t>Wo gibt’s Experten für den Zufall?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A51BCE-1F06-49BE-B8D9-9B0660E75D36}"/>
              </a:ext>
            </a:extLst>
          </p:cNvPr>
          <p:cNvSpPr txBox="1"/>
          <p:nvPr/>
        </p:nvSpPr>
        <p:spPr>
          <a:xfrm>
            <a:off x="3730603" y="1100771"/>
            <a:ext cx="5196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solidFill>
                  <a:schemeClr val="accent1"/>
                </a:solidFill>
              </a:rPr>
              <a:t>A: </a:t>
            </a:r>
            <a:r>
              <a:rPr lang="de-AT" sz="2400" dirty="0"/>
              <a:t>Natürlich im Casino von Monte Carlo!</a:t>
            </a:r>
          </a:p>
        </p:txBody>
      </p:sp>
    </p:spTree>
    <p:extLst>
      <p:ext uri="{BB962C8B-B14F-4D97-AF65-F5344CB8AC3E}">
        <p14:creationId xmlns:p14="http://schemas.microsoft.com/office/powerpoint/2010/main" val="1098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E35BDA7-8879-4FE0-94E8-85AAB84D4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04" y="2113384"/>
            <a:ext cx="3357039" cy="33653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5B9EDA-6CE4-4472-B94B-1403234FE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5856" y="812298"/>
            <a:ext cx="3069987" cy="4075363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0CACC25-584D-4E66-BC14-118C65F6C4B3}"/>
              </a:ext>
            </a:extLst>
          </p:cNvPr>
          <p:cNvCxnSpPr/>
          <p:nvPr/>
        </p:nvCxnSpPr>
        <p:spPr>
          <a:xfrm>
            <a:off x="5069847" y="3674190"/>
            <a:ext cx="16774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51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07C6D4-6C38-44A4-A928-D189CA1CD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A5F7E23-0A24-4399-872F-BA5206EAD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4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00903D9-0C0D-4CC7-9874-43BEF7BB5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FC0D748-7B0F-4B72-A89F-BF2B98E86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4C66BC-89A0-4091-AA60-5FEFF2D9E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8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E7DD52-E1B1-427B-881D-D0BCF2775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5709F9-2676-41EE-99CD-8CE28AB3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64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B21399A-554B-44DB-BF3B-FF38A43D0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AC296AEC-7A2B-49C6-A2D6-0C1CECC8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29" y="3613434"/>
            <a:ext cx="2694859" cy="269485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2A48D5C-F990-40EE-BB1C-C169C4E7664E}"/>
              </a:ext>
            </a:extLst>
          </p:cNvPr>
          <p:cNvSpPr txBox="1"/>
          <p:nvPr/>
        </p:nvSpPr>
        <p:spPr>
          <a:xfrm>
            <a:off x="842525" y="3583458"/>
            <a:ext cx="1781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gasförmiges</a:t>
            </a:r>
            <a:r>
              <a:rPr lang="de-AT" sz="2400" dirty="0"/>
              <a:t> </a:t>
            </a:r>
            <a:br>
              <a:rPr lang="de-AT" sz="2400" dirty="0"/>
            </a:br>
            <a:r>
              <a:rPr lang="de-AT" sz="2400" dirty="0"/>
              <a:t>Helium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F5708DB-DF88-4599-88DA-AD49C0DF8A6C}"/>
              </a:ext>
            </a:extLst>
          </p:cNvPr>
          <p:cNvSpPr txBox="1"/>
          <p:nvPr/>
        </p:nvSpPr>
        <p:spPr>
          <a:xfrm>
            <a:off x="3723492" y="641670"/>
            <a:ext cx="4745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/>
              <a:t>Was sind Quantenteilchen?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E22329B-AE99-49A3-B834-03CCC5738B9D}"/>
              </a:ext>
            </a:extLst>
          </p:cNvPr>
          <p:cNvGrpSpPr/>
          <p:nvPr/>
        </p:nvGrpSpPr>
        <p:grpSpPr>
          <a:xfrm>
            <a:off x="680455" y="2288719"/>
            <a:ext cx="10606671" cy="2775509"/>
            <a:chOff x="680455" y="2312164"/>
            <a:chExt cx="10606671" cy="2775509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72A536E-A383-484A-96A1-7B95992E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754" y="2963695"/>
              <a:ext cx="2336372" cy="2123978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A051F4BE-1326-4408-A12B-7F4B6000CBAA}"/>
                </a:ext>
              </a:extLst>
            </p:cNvPr>
            <p:cNvGrpSpPr/>
            <p:nvPr/>
          </p:nvGrpSpPr>
          <p:grpSpPr>
            <a:xfrm>
              <a:off x="680455" y="2312164"/>
              <a:ext cx="10298853" cy="2583685"/>
              <a:chOff x="1007705" y="2312164"/>
              <a:chExt cx="10298853" cy="2583685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E45E5112-3FCE-4D74-8D98-2192C565A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7181" y="3123212"/>
                <a:ext cx="1749377" cy="1772637"/>
              </a:xfrm>
              <a:prstGeom prst="rect">
                <a:avLst/>
              </a:prstGeom>
            </p:spPr>
          </p:pic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B5B78B4-DCB4-4140-B21E-DFBE93388F68}"/>
                  </a:ext>
                </a:extLst>
              </p:cNvPr>
              <p:cNvSpPr txBox="1"/>
              <p:nvPr/>
            </p:nvSpPr>
            <p:spPr>
              <a:xfrm>
                <a:off x="1007705" y="4021241"/>
                <a:ext cx="13469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Protonen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8B5E9C3-D12A-4223-9BCF-858279ED0546}"/>
                  </a:ext>
                </a:extLst>
              </p:cNvPr>
              <p:cNvSpPr txBox="1"/>
              <p:nvPr/>
            </p:nvSpPr>
            <p:spPr>
              <a:xfrm>
                <a:off x="1007705" y="2490566"/>
                <a:ext cx="15424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Elektronen</a:t>
                </a: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70B3406-9894-4512-8691-F4EED9773920}"/>
                  </a:ext>
                </a:extLst>
              </p:cNvPr>
              <p:cNvSpPr txBox="1"/>
              <p:nvPr/>
            </p:nvSpPr>
            <p:spPr>
              <a:xfrm>
                <a:off x="4336794" y="2490566"/>
                <a:ext cx="15438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Neutronen</a:t>
                </a: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345C0220-27BA-4391-9E1C-FE4501ECF9FC}"/>
                  </a:ext>
                </a:extLst>
              </p:cNvPr>
              <p:cNvSpPr txBox="1"/>
              <p:nvPr/>
            </p:nvSpPr>
            <p:spPr>
              <a:xfrm>
                <a:off x="4336794" y="4021241"/>
                <a:ext cx="1065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Quarks</a:t>
                </a: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C729B579-1A9C-49AC-86C1-246DC6BD7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8599" y="2334726"/>
                <a:ext cx="824219" cy="824219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084EBC33-A2A1-4FE7-BC18-174955194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2801" y="3865400"/>
                <a:ext cx="824219" cy="824219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26422C23-D519-4F9F-8E86-04832650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9921" y="3865400"/>
                <a:ext cx="830997" cy="830997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5EA8B34-B2E4-490E-AE96-29D0EA5F6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2801" y="2312164"/>
                <a:ext cx="824219" cy="859465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987EC77-8740-4205-B129-6686FDCD5A38}"/>
                  </a:ext>
                </a:extLst>
              </p:cNvPr>
              <p:cNvSpPr txBox="1"/>
              <p:nvPr/>
            </p:nvSpPr>
            <p:spPr>
              <a:xfrm>
                <a:off x="7586962" y="2490566"/>
                <a:ext cx="3660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Atome (H, He, Na, Cl, </a:t>
                </a:r>
                <a:r>
                  <a:rPr lang="de-AT" sz="2400" dirty="0" err="1"/>
                  <a:t>Rb</a:t>
                </a:r>
                <a:r>
                  <a:rPr lang="de-AT" sz="2400" dirty="0"/>
                  <a:t>, …)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B8E04B91-1E0F-4444-BD85-1D8695C354DA}"/>
                  </a:ext>
                </a:extLst>
              </p:cNvPr>
              <p:cNvSpPr txBox="1"/>
              <p:nvPr/>
            </p:nvSpPr>
            <p:spPr>
              <a:xfrm>
                <a:off x="7586961" y="3040695"/>
                <a:ext cx="18505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/>
                  <a:t>Helium-Atom</a:t>
                </a:r>
              </a:p>
            </p:txBody>
          </p:sp>
        </p:grp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26ECE7E0-6BBB-4D94-A4D2-9123D7405B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62" y="3613434"/>
            <a:ext cx="2694859" cy="269485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F8C635D-D625-4446-B51A-11D37610C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9" y="4924422"/>
            <a:ext cx="536809" cy="94110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71B0F4F-E707-49BC-B4B1-29BFD4A48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89" y="4920689"/>
            <a:ext cx="538939" cy="944834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3ED3FF50-1E37-423C-AABC-975B2B881CA0}"/>
              </a:ext>
            </a:extLst>
          </p:cNvPr>
          <p:cNvSpPr txBox="1"/>
          <p:nvPr/>
        </p:nvSpPr>
        <p:spPr>
          <a:xfrm>
            <a:off x="6468717" y="3583457"/>
            <a:ext cx="2455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flüssiger</a:t>
            </a:r>
            <a:r>
              <a:rPr lang="de-AT" sz="2400" dirty="0"/>
              <a:t> </a:t>
            </a:r>
            <a:br>
              <a:rPr lang="de-AT" sz="2400" dirty="0"/>
            </a:br>
            <a:r>
              <a:rPr lang="de-AT" sz="2400" dirty="0"/>
              <a:t>Helium-Tropfen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858A92DA-C62E-4423-9A77-A8F6A907C8FC}"/>
              </a:ext>
            </a:extLst>
          </p:cNvPr>
          <p:cNvSpPr txBox="1"/>
          <p:nvPr/>
        </p:nvSpPr>
        <p:spPr>
          <a:xfrm>
            <a:off x="793803" y="596922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20°C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FD5EBC8-B96D-48D1-BDAD-7502FC99493A}"/>
              </a:ext>
            </a:extLst>
          </p:cNvPr>
          <p:cNvSpPr txBox="1"/>
          <p:nvPr/>
        </p:nvSpPr>
        <p:spPr>
          <a:xfrm>
            <a:off x="6371588" y="5892794"/>
            <a:ext cx="416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-269°C </a:t>
            </a:r>
            <a:br>
              <a:rPr lang="de-AT" sz="2400" dirty="0"/>
            </a:br>
            <a:r>
              <a:rPr lang="de-AT" sz="2400" dirty="0">
                <a:solidFill>
                  <a:schemeClr val="bg2">
                    <a:lumMod val="50000"/>
                  </a:schemeClr>
                </a:solidFill>
              </a:rPr>
              <a:t>absoluter Nullpunkt -273°C</a:t>
            </a:r>
          </a:p>
        </p:txBody>
      </p:sp>
    </p:spTree>
    <p:extLst>
      <p:ext uri="{BB962C8B-B14F-4D97-AF65-F5344CB8AC3E}">
        <p14:creationId xmlns:p14="http://schemas.microsoft.com/office/powerpoint/2010/main" val="41544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18659 -0.209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E6059B7-B029-4DA8-AFD9-B6DE79240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6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6CD094E-17C1-4111-BC1F-81D52AB1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3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 1_1">
            <a:hlinkClick r:id="" action="ppaction://media"/>
            <a:extLst>
              <a:ext uri="{FF2B5EF4-FFF2-40B4-BE49-F238E27FC236}">
                <a16:creationId xmlns:a16="http://schemas.microsoft.com/office/drawing/2014/main" id="{5B18867E-0543-410D-834F-B6122DC09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19D32F-3F36-4A84-B311-03BD25B88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2247647"/>
            <a:ext cx="6781798" cy="38317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FAE8B8-1F4C-41AC-9580-5B1AD053DE06}"/>
              </a:ext>
            </a:extLst>
          </p:cNvPr>
          <p:cNvSpPr txBox="1"/>
          <p:nvPr/>
        </p:nvSpPr>
        <p:spPr>
          <a:xfrm>
            <a:off x="2846553" y="216589"/>
            <a:ext cx="6498895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AT" sz="7200" dirty="0">
                <a:solidFill>
                  <a:schemeClr val="accent1"/>
                </a:solidFill>
              </a:rPr>
              <a:t>100.000.000.000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06D87F-651A-40CE-A952-EFBDAD0B4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37" y="2247647"/>
            <a:ext cx="4393764" cy="43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825F9AC-C9EC-4789-8B89-405DA4FCAC2F}"/>
              </a:ext>
            </a:extLst>
          </p:cNvPr>
          <p:cNvGrpSpPr/>
          <p:nvPr/>
        </p:nvGrpSpPr>
        <p:grpSpPr>
          <a:xfrm>
            <a:off x="2678239" y="1102270"/>
            <a:ext cx="6723607" cy="4405810"/>
            <a:chOff x="2678239" y="1102270"/>
            <a:chExt cx="6723607" cy="440581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E07B160-FB19-4D15-87E9-67A8A1D90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78239" y="1102270"/>
              <a:ext cx="6723607" cy="440581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0AB8386-AF61-40F0-B8C4-B2FF5105EC08}"/>
                </a:ext>
              </a:extLst>
            </p:cNvPr>
            <p:cNvSpPr txBox="1"/>
            <p:nvPr/>
          </p:nvSpPr>
          <p:spPr>
            <a:xfrm>
              <a:off x="3899448" y="1607598"/>
              <a:ext cx="2690937" cy="58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dirty="0"/>
                <a:t>Wellenfunktion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A3F5AE3-9B28-4A7C-8BD6-970BF586059E}"/>
                </a:ext>
              </a:extLst>
            </p:cNvPr>
            <p:cNvSpPr txBox="1"/>
            <p:nvPr/>
          </p:nvSpPr>
          <p:spPr>
            <a:xfrm>
              <a:off x="7428711" y="4820347"/>
              <a:ext cx="1543181" cy="58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dirty="0"/>
                <a:t>Abstand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C28635F-F78D-4182-895B-3F7C5B91363A}"/>
              </a:ext>
            </a:extLst>
          </p:cNvPr>
          <p:cNvGrpSpPr/>
          <p:nvPr/>
        </p:nvGrpSpPr>
        <p:grpSpPr>
          <a:xfrm>
            <a:off x="5927464" y="0"/>
            <a:ext cx="6264536" cy="6858000"/>
            <a:chOff x="5927464" y="0"/>
            <a:chExt cx="6264536" cy="685800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A9F8E50-5B2F-4690-9759-80CB85F7C7C8}"/>
                </a:ext>
              </a:extLst>
            </p:cNvPr>
            <p:cNvSpPr/>
            <p:nvPr/>
          </p:nvSpPr>
          <p:spPr>
            <a:xfrm>
              <a:off x="5927464" y="0"/>
              <a:ext cx="6264536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E719295-D8EF-4789-AE5F-67D77C6F22C1}"/>
                </a:ext>
              </a:extLst>
            </p:cNvPr>
            <p:cNvSpPr txBox="1"/>
            <p:nvPr/>
          </p:nvSpPr>
          <p:spPr>
            <a:xfrm>
              <a:off x="6514788" y="1283823"/>
              <a:ext cx="5271436" cy="498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de-AT" sz="2400" dirty="0"/>
                <a:t>Anordnungen </a:t>
              </a:r>
              <a:r>
                <a:rPr lang="de-AT" sz="2400" b="1" dirty="0"/>
                <a:t>„zufällig“</a:t>
              </a:r>
              <a:r>
                <a:rPr lang="de-AT" sz="2400" dirty="0"/>
                <a:t> erzeugen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de-AT" sz="2400" dirty="0"/>
                <a:t>besseres Verständnis von </a:t>
              </a:r>
              <a:br>
                <a:rPr lang="de-AT" sz="2400" dirty="0"/>
              </a:br>
              <a:r>
                <a:rPr lang="de-AT" sz="2400" dirty="0"/>
                <a:t>komplexen </a:t>
              </a:r>
              <a:r>
                <a:rPr lang="de-AT" sz="2400" b="1" dirty="0"/>
                <a:t>Vielteilchensystemen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de-AT" sz="2400" dirty="0"/>
                <a:t>neue Technologien wie der </a:t>
              </a:r>
              <a:r>
                <a:rPr lang="de-AT" sz="2400" b="1" dirty="0"/>
                <a:t>Quantencomputer</a:t>
              </a:r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  <a:p>
              <a:pPr marL="342900" indent="-34290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de-AT" sz="2400" b="1" dirty="0"/>
                <a:t>es macht Spaß! 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AT" sz="2400" dirty="0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DF7A0C5-B797-47F7-AFFF-6837954EE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285" y="4326591"/>
              <a:ext cx="1668069" cy="1672205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CBDC55B-662E-498D-AA29-16186FA4626B}"/>
                  </a:ext>
                </a:extLst>
              </p14:cNvPr>
              <p14:cNvContentPartPr/>
              <p14:nvPr/>
            </p14:nvContentPartPr>
            <p14:xfrm>
              <a:off x="1666203" y="4501213"/>
              <a:ext cx="459" cy="459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CBDC55B-662E-498D-AA29-16186FA462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4728" y="4489738"/>
                <a:ext cx="22950" cy="2295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216FD2D-5B47-4EA7-BA8B-639DD6551D8B}"/>
              </a:ext>
            </a:extLst>
          </p:cNvPr>
          <p:cNvGrpSpPr/>
          <p:nvPr/>
        </p:nvGrpSpPr>
        <p:grpSpPr>
          <a:xfrm>
            <a:off x="2678239" y="1102269"/>
            <a:ext cx="6723607" cy="4405810"/>
            <a:chOff x="2678239" y="1102269"/>
            <a:chExt cx="6723607" cy="440581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3C80F9E-F100-4DE4-95AB-F5249399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78239" y="1102269"/>
              <a:ext cx="6723607" cy="440581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FD1D11D-6C84-45D5-9B8C-815B60789219}"/>
                </a:ext>
              </a:extLst>
            </p:cNvPr>
            <p:cNvSpPr txBox="1"/>
            <p:nvPr/>
          </p:nvSpPr>
          <p:spPr>
            <a:xfrm>
              <a:off x="3899448" y="1607598"/>
              <a:ext cx="2690937" cy="58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dirty="0"/>
                <a:t>Wellenfunktion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DBBC735-9D6F-49EA-ABE0-D4EB8E88CB92}"/>
                </a:ext>
              </a:extLst>
            </p:cNvPr>
            <p:cNvSpPr txBox="1"/>
            <p:nvPr/>
          </p:nvSpPr>
          <p:spPr>
            <a:xfrm>
              <a:off x="7428711" y="4820347"/>
              <a:ext cx="1543181" cy="58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dirty="0"/>
                <a:t>Abstand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0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25078 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A739AF1-1B35-4654-A57A-278770F6A0DB}"/>
              </a:ext>
            </a:extLst>
          </p:cNvPr>
          <p:cNvSpPr txBox="1"/>
          <p:nvPr/>
        </p:nvSpPr>
        <p:spPr>
          <a:xfrm>
            <a:off x="2412780" y="828222"/>
            <a:ext cx="7366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000" dirty="0"/>
              <a:t>Danke für eure Aufmerksamkeit :-)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D08AA9-0BFB-4036-A07D-4FF04331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b="66395"/>
          <a:stretch/>
        </p:blipFill>
        <p:spPr>
          <a:xfrm flipH="1">
            <a:off x="446238" y="1439186"/>
            <a:ext cx="1609023" cy="20912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35C9F2-215A-435B-A2D4-7A3347774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0" y="3871835"/>
            <a:ext cx="2690261" cy="269026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5C92D8-F712-4F87-80E8-F4F92F656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8790" y="2833610"/>
            <a:ext cx="2438400" cy="20764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11FFDCF-96E7-43E6-BD82-A27CC2313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4925" y="1439186"/>
            <a:ext cx="3296631" cy="21601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56E34E2-7EA0-4448-8E82-3552107ED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1564" y="2246235"/>
            <a:ext cx="114803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5787 C 0.01237 -0.07338 0.05586 -0.0882 0.07174 -0.0882 C 0.16836 -0.0882 0.2681 0.15278 0.2681 0.39421 C 0.2681 0.27245 0.31797 0.15278 0.36458 0.15278 C 0.41458 0.15278 0.46133 0.27407 0.46133 0.39421 C 0.46133 0.3338 0.48607 0.27245 0.5112 0.27245 C 0.53607 0.27245 0.5612 0.33217 0.5612 0.39421 C 0.5612 0.36296 0.5737 0.3338 0.58581 0.3338 C 0.59844 0.3338 0.61055 0.36481 0.61055 0.39421 C 0.61055 0.37824 0.61667 0.36296 0.62318 0.36296 C 0.62656 0.36296 0.63581 0.37847 0.63581 0.39421 C 0.63581 0.38611 0.63893 0.37824 0.64193 0.37824 C 0.64193 0.38009 0.64792 0.38565 0.64792 0.39421 C 0.64792 0.38958 0.64792 0.38611 0.65117 0.38611 C 0.65117 0.38796 0.65443 0.39005 0.65443 0.39421 C 0.65443 0.3919 0.65443 0.38958 0.65443 0.38796 C 0.65768 0.38796 0.65768 0.38958 0.65768 0.3919 C 0.66094 0.3919 0.66094 0.39005 0.66094 0.38796 C 0.66419 0.38796 0.66419 0.38958 0.66419 0.3919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B1DBDA0-0B24-49D5-B48E-0B5E656AB513}"/>
              </a:ext>
            </a:extLst>
          </p:cNvPr>
          <p:cNvSpPr txBox="1"/>
          <p:nvPr/>
        </p:nvSpPr>
        <p:spPr>
          <a:xfrm>
            <a:off x="1047750" y="933450"/>
            <a:ext cx="2369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Quellenangaben:</a:t>
            </a:r>
            <a:endParaRPr lang="de-AT" sz="2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2B7BE4-6973-4C1D-890F-4EFAA248F84A}"/>
              </a:ext>
            </a:extLst>
          </p:cNvPr>
          <p:cNvSpPr/>
          <p:nvPr/>
        </p:nvSpPr>
        <p:spPr>
          <a:xfrm>
            <a:off x="1101004" y="1425620"/>
            <a:ext cx="10814771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4, Neutronenstern: </a:t>
            </a:r>
            <a:r>
              <a:rPr lang="de-AT" sz="2400" dirty="0">
                <a:hlinkClick r:id="rId2"/>
              </a:rPr>
              <a:t>https://www.spacetelescope.org/images/potw1142a/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4, Quantencomputer:  </a:t>
            </a:r>
            <a:r>
              <a:rPr lang="de-AT" sz="2400" dirty="0">
                <a:hlinkClick r:id="rId3"/>
              </a:rPr>
              <a:t>https://www.ibm.com/blogs/ibm-anz/wp-content/uploads/2018/06/Screen-Shot-2018-06-28-at-3.41.01-pm.png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4, </a:t>
            </a:r>
            <a:r>
              <a:rPr lang="de-AT" sz="2400" dirty="0" err="1"/>
              <a:t>qiskit</a:t>
            </a:r>
            <a:r>
              <a:rPr lang="de-AT" sz="2400" dirty="0"/>
              <a:t>: </a:t>
            </a:r>
            <a:r>
              <a:rPr lang="de-AT" sz="2400" dirty="0">
                <a:hlinkClick r:id="rId4"/>
              </a:rPr>
              <a:t>https://qiskit.org/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5, Erwin Schrödinger: </a:t>
            </a:r>
            <a:r>
              <a:rPr lang="de-AT" sz="2400" dirty="0">
                <a:hlinkClick r:id="rId5"/>
              </a:rPr>
              <a:t>https://www.oeaw.ac.at/online-gedenkbuch/gedenkbuch/personen/q-z/erwin-schroedinger/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5, Katze: </a:t>
            </a:r>
            <a:r>
              <a:rPr lang="de-AT" sz="2400" dirty="0">
                <a:hlinkClick r:id="rId6"/>
              </a:rPr>
              <a:t>https://all-free-download.com/free-vector/download/cats-vector_266265.html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8, Mach2: </a:t>
            </a:r>
            <a:r>
              <a:rPr lang="de-AT" sz="2400" dirty="0">
                <a:hlinkClick r:id="rId7"/>
              </a:rPr>
              <a:t>https://ooe.orf.at/news/stories/2896337/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10, Karte: </a:t>
            </a:r>
            <a:r>
              <a:rPr lang="de-AT" sz="2400" dirty="0">
                <a:hlinkClick r:id="rId8"/>
              </a:rPr>
              <a:t>https://www.google.at/maps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Folie 10, Monte-Carlo-Simulation: </a:t>
            </a:r>
            <a:r>
              <a:rPr lang="de-AT" sz="2400" dirty="0">
                <a:hlinkClick r:id="rId9"/>
              </a:rPr>
              <a:t>https://de.wikipedia.org/wiki/Monte-Carlo-Simulation</a:t>
            </a: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AT" sz="2400" dirty="0"/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52643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F9299777-2CF3-4752-A85B-45A669B9BFC3}"/>
              </a:ext>
            </a:extLst>
          </p:cNvPr>
          <p:cNvSpPr/>
          <p:nvPr/>
        </p:nvSpPr>
        <p:spPr>
          <a:xfrm>
            <a:off x="5400675" y="4338018"/>
            <a:ext cx="914400" cy="1021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C8E4A0-2152-4D87-976A-F23FE6C3086E}"/>
              </a:ext>
            </a:extLst>
          </p:cNvPr>
          <p:cNvSpPr txBox="1"/>
          <p:nvPr/>
        </p:nvSpPr>
        <p:spPr>
          <a:xfrm>
            <a:off x="2910704" y="2281751"/>
            <a:ext cx="63705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Was passiert, </a:t>
            </a:r>
          </a:p>
          <a:p>
            <a:pPr algn="ctr"/>
            <a:r>
              <a:rPr lang="de-DE" sz="3600" dirty="0"/>
              <a:t>wenn sich viele Quantenteilchen </a:t>
            </a:r>
          </a:p>
          <a:p>
            <a:pPr algn="ctr"/>
            <a:r>
              <a:rPr lang="de-DE" sz="3600" b="1" dirty="0"/>
              <a:t>gegenseitig beeinflussen?</a:t>
            </a:r>
            <a:endParaRPr lang="de-AT" sz="3600" b="1" dirty="0"/>
          </a:p>
        </p:txBody>
      </p:sp>
    </p:spTree>
    <p:extLst>
      <p:ext uri="{BB962C8B-B14F-4D97-AF65-F5344CB8AC3E}">
        <p14:creationId xmlns:p14="http://schemas.microsoft.com/office/powerpoint/2010/main" val="299683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1EC57F6-8A57-47FC-9C1B-586D71E3A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9" y="2223260"/>
            <a:ext cx="4144574" cy="27609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E3C9C1A-5ADB-4688-A0B9-E03C27AB3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49" y="3015444"/>
            <a:ext cx="4929327" cy="29655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2D147D-5C7B-4933-A561-F5DF06741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533858"/>
            <a:ext cx="5514975" cy="26444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435B0FF-1ECB-40B5-81DF-AE51FEABC30D}"/>
              </a:ext>
            </a:extLst>
          </p:cNvPr>
          <p:cNvSpPr txBox="1"/>
          <p:nvPr/>
        </p:nvSpPr>
        <p:spPr>
          <a:xfrm>
            <a:off x="3155327" y="5980989"/>
            <a:ext cx="2493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Quantencomputer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5883E6-D687-4BB7-9945-2310EF0E95DD}"/>
              </a:ext>
            </a:extLst>
          </p:cNvPr>
          <p:cNvSpPr txBox="1"/>
          <p:nvPr/>
        </p:nvSpPr>
        <p:spPr>
          <a:xfrm>
            <a:off x="9701688" y="4178333"/>
            <a:ext cx="205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www.qiskit.org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C80EB9E-6A06-437B-9E80-5FA722310CAF}"/>
              </a:ext>
            </a:extLst>
          </p:cNvPr>
          <p:cNvSpPr txBox="1"/>
          <p:nvPr/>
        </p:nvSpPr>
        <p:spPr>
          <a:xfrm>
            <a:off x="3999080" y="641670"/>
            <a:ext cx="419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/>
              <a:t>Antwort ist wichtig für…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7B2B78F-2FC8-4AF1-83AE-60DBA735F2AF}"/>
              </a:ext>
            </a:extLst>
          </p:cNvPr>
          <p:cNvSpPr txBox="1"/>
          <p:nvPr/>
        </p:nvSpPr>
        <p:spPr>
          <a:xfrm>
            <a:off x="452879" y="1746759"/>
            <a:ext cx="401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Astrophysik - Neutronensterne</a:t>
            </a:r>
          </a:p>
        </p:txBody>
      </p:sp>
    </p:spTree>
    <p:extLst>
      <p:ext uri="{BB962C8B-B14F-4D97-AF65-F5344CB8AC3E}">
        <p14:creationId xmlns:p14="http://schemas.microsoft.com/office/powerpoint/2010/main" val="27172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>
            <a:extLst>
              <a:ext uri="{FF2B5EF4-FFF2-40B4-BE49-F238E27FC236}">
                <a16:creationId xmlns:a16="http://schemas.microsoft.com/office/drawing/2014/main" id="{1CD2D307-BCEB-45F6-8B02-9F4050C8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9" b="67336"/>
          <a:stretch/>
        </p:blipFill>
        <p:spPr>
          <a:xfrm>
            <a:off x="10568182" y="1317825"/>
            <a:ext cx="1012661" cy="137744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B9F0DC5-8138-4641-9B20-33FAA8715347}"/>
              </a:ext>
            </a:extLst>
          </p:cNvPr>
          <p:cNvSpPr/>
          <p:nvPr/>
        </p:nvSpPr>
        <p:spPr>
          <a:xfrm>
            <a:off x="7953376" y="4230273"/>
            <a:ext cx="2409824" cy="580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9544165-3BEC-460F-8ED9-C2F83867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38" y="3429000"/>
            <a:ext cx="3000147" cy="300014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F6C3A0D-D328-4286-8E75-1AB1220A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38" y="3429000"/>
            <a:ext cx="3000147" cy="30001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BE434DC-DAD5-4290-A579-9F14926DC1D5}"/>
              </a:ext>
            </a:extLst>
          </p:cNvPr>
          <p:cNvSpPr txBox="1"/>
          <p:nvPr/>
        </p:nvSpPr>
        <p:spPr>
          <a:xfrm>
            <a:off x="1047750" y="933450"/>
            <a:ext cx="368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Interessante Eigenschaften </a:t>
            </a:r>
            <a:endParaRPr lang="de-AT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8717A9-8935-48E5-A38C-97BE26D00723}"/>
              </a:ext>
            </a:extLst>
          </p:cNvPr>
          <p:cNvSpPr txBox="1"/>
          <p:nvPr/>
        </p:nvSpPr>
        <p:spPr>
          <a:xfrm>
            <a:off x="7480894" y="1962295"/>
            <a:ext cx="308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Schrödinger Gleichung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45F1BF-9FC3-4574-BD56-106489BE6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46">
            <a:off x="5742829" y="792875"/>
            <a:ext cx="1450805" cy="19876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9023E4B-D7CE-4364-A5F3-061BE41C0C47}"/>
              </a:ext>
            </a:extLst>
          </p:cNvPr>
          <p:cNvSpPr txBox="1"/>
          <p:nvPr/>
        </p:nvSpPr>
        <p:spPr>
          <a:xfrm rot="15659878">
            <a:off x="4483715" y="1740622"/>
            <a:ext cx="2178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Erwin Schrödinger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E44B6B-0209-46C0-B449-7D08F2F7B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41992" y="2654793"/>
            <a:ext cx="3365093" cy="8165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8271928-EBF4-4CD0-9EF0-411FFD88EAB4}"/>
              </a:ext>
            </a:extLst>
          </p:cNvPr>
          <p:cNvSpPr txBox="1"/>
          <p:nvPr/>
        </p:nvSpPr>
        <p:spPr>
          <a:xfrm>
            <a:off x="8124825" y="4289574"/>
            <a:ext cx="2209800" cy="461665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</a:rPr>
              <a:t>Wellenfunktion</a:t>
            </a:r>
          </a:p>
        </p:txBody>
      </p:sp>
      <p:cxnSp>
        <p:nvCxnSpPr>
          <p:cNvPr id="11" name="Verbinder: gekrümmt 10">
            <a:extLst>
              <a:ext uri="{FF2B5EF4-FFF2-40B4-BE49-F238E27FC236}">
                <a16:creationId xmlns:a16="http://schemas.microsoft.com/office/drawing/2014/main" id="{A353FC37-BEDA-4A58-AA0D-BCD7D1D44EFF}"/>
              </a:ext>
            </a:extLst>
          </p:cNvPr>
          <p:cNvCxnSpPr>
            <a:cxnSpLocks/>
          </p:cNvCxnSpPr>
          <p:nvPr/>
        </p:nvCxnSpPr>
        <p:spPr>
          <a:xfrm rot="16200000" flipV="1">
            <a:off x="8011753" y="3571450"/>
            <a:ext cx="939545" cy="496703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krümmt 12">
            <a:extLst>
              <a:ext uri="{FF2B5EF4-FFF2-40B4-BE49-F238E27FC236}">
                <a16:creationId xmlns:a16="http://schemas.microsoft.com/office/drawing/2014/main" id="{66B509E1-4EB5-4646-9E5A-13C129356B22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9055019" y="3538392"/>
            <a:ext cx="925888" cy="576476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25A2CBA3-7914-4409-9810-B4BB47709A13}"/>
              </a:ext>
            </a:extLst>
          </p:cNvPr>
          <p:cNvSpPr/>
          <p:nvPr/>
        </p:nvSpPr>
        <p:spPr>
          <a:xfrm>
            <a:off x="1101005" y="1425620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Größe, Form, Dichte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kinetische Energie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potentielle Energie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Stabilität</a:t>
            </a:r>
          </a:p>
        </p:txBody>
      </p:sp>
    </p:spTree>
    <p:extLst>
      <p:ext uri="{BB962C8B-B14F-4D97-AF65-F5344CB8AC3E}">
        <p14:creationId xmlns:p14="http://schemas.microsoft.com/office/powerpoint/2010/main" val="12572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CB02FDD9-7018-4F72-BD99-8B5DC6CD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37" y="3429000"/>
            <a:ext cx="3000147" cy="3000147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CD2D307-BCEB-45F6-8B02-9F4050C8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9" b="67336"/>
          <a:stretch/>
        </p:blipFill>
        <p:spPr>
          <a:xfrm>
            <a:off x="10568182" y="1317825"/>
            <a:ext cx="1012661" cy="137744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B9F0DC5-8138-4641-9B20-33FAA8715347}"/>
              </a:ext>
            </a:extLst>
          </p:cNvPr>
          <p:cNvSpPr/>
          <p:nvPr/>
        </p:nvSpPr>
        <p:spPr>
          <a:xfrm>
            <a:off x="7953376" y="4230273"/>
            <a:ext cx="2409824" cy="580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E434DC-DAD5-4290-A579-9F14926DC1D5}"/>
              </a:ext>
            </a:extLst>
          </p:cNvPr>
          <p:cNvSpPr txBox="1"/>
          <p:nvPr/>
        </p:nvSpPr>
        <p:spPr>
          <a:xfrm>
            <a:off x="1047750" y="933450"/>
            <a:ext cx="368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Interessante Eigenschaften </a:t>
            </a:r>
            <a:endParaRPr lang="de-AT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8717A9-8935-48E5-A38C-97BE26D00723}"/>
              </a:ext>
            </a:extLst>
          </p:cNvPr>
          <p:cNvSpPr txBox="1"/>
          <p:nvPr/>
        </p:nvSpPr>
        <p:spPr>
          <a:xfrm>
            <a:off x="7480894" y="1962295"/>
            <a:ext cx="308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Schrödinger Gleichung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45F1BF-9FC3-4574-BD56-106489BE6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46">
            <a:off x="5742829" y="792875"/>
            <a:ext cx="1450805" cy="19876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9023E4B-D7CE-4364-A5F3-061BE41C0C47}"/>
              </a:ext>
            </a:extLst>
          </p:cNvPr>
          <p:cNvSpPr txBox="1"/>
          <p:nvPr/>
        </p:nvSpPr>
        <p:spPr>
          <a:xfrm rot="15659878">
            <a:off x="4483715" y="1740622"/>
            <a:ext cx="2178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Erwin Schrödinger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E44B6B-0209-46C0-B449-7D08F2F7B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1992" y="2654793"/>
            <a:ext cx="3365093" cy="8165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8271928-EBF4-4CD0-9EF0-411FFD88EAB4}"/>
              </a:ext>
            </a:extLst>
          </p:cNvPr>
          <p:cNvSpPr txBox="1"/>
          <p:nvPr/>
        </p:nvSpPr>
        <p:spPr>
          <a:xfrm>
            <a:off x="8124825" y="4289574"/>
            <a:ext cx="2209800" cy="461665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</a:rPr>
              <a:t>Wellenfunktion</a:t>
            </a:r>
          </a:p>
        </p:txBody>
      </p:sp>
      <p:cxnSp>
        <p:nvCxnSpPr>
          <p:cNvPr id="11" name="Verbinder: gekrümmt 10">
            <a:extLst>
              <a:ext uri="{FF2B5EF4-FFF2-40B4-BE49-F238E27FC236}">
                <a16:creationId xmlns:a16="http://schemas.microsoft.com/office/drawing/2014/main" id="{A353FC37-BEDA-4A58-AA0D-BCD7D1D44EFF}"/>
              </a:ext>
            </a:extLst>
          </p:cNvPr>
          <p:cNvCxnSpPr>
            <a:cxnSpLocks/>
          </p:cNvCxnSpPr>
          <p:nvPr/>
        </p:nvCxnSpPr>
        <p:spPr>
          <a:xfrm rot="16200000" flipV="1">
            <a:off x="8011753" y="3571450"/>
            <a:ext cx="939545" cy="496703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krümmt 12">
            <a:extLst>
              <a:ext uri="{FF2B5EF4-FFF2-40B4-BE49-F238E27FC236}">
                <a16:creationId xmlns:a16="http://schemas.microsoft.com/office/drawing/2014/main" id="{66B509E1-4EB5-4646-9E5A-13C129356B22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9055019" y="3538392"/>
            <a:ext cx="925888" cy="576476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25A2CBA3-7914-4409-9810-B4BB47709A13}"/>
              </a:ext>
            </a:extLst>
          </p:cNvPr>
          <p:cNvSpPr/>
          <p:nvPr/>
        </p:nvSpPr>
        <p:spPr>
          <a:xfrm>
            <a:off x="1101005" y="1425620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Größe, Form, Dichte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kinetische Energie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potentielle Energie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AT" sz="2400" dirty="0"/>
              <a:t>Stabilität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B4AC90E-6469-4270-98EE-5D013247224D}"/>
              </a:ext>
            </a:extLst>
          </p:cNvPr>
          <p:cNvSpPr txBox="1"/>
          <p:nvPr/>
        </p:nvSpPr>
        <p:spPr>
          <a:xfrm>
            <a:off x="4548690" y="4856430"/>
            <a:ext cx="8173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09B6B8-6A2A-4651-A374-B3C792A78C83}"/>
              </a:ext>
            </a:extLst>
          </p:cNvPr>
          <p:cNvSpPr txBox="1"/>
          <p:nvPr/>
        </p:nvSpPr>
        <p:spPr>
          <a:xfrm>
            <a:off x="5095015" y="5128598"/>
            <a:ext cx="2614821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sz="2400" dirty="0"/>
              <a:t>es gibt unendlich</a:t>
            </a:r>
            <a:br>
              <a:rPr lang="de-AT" sz="2400" dirty="0"/>
            </a:br>
            <a:r>
              <a:rPr lang="de-AT" sz="2400" dirty="0"/>
              <a:t>viele verschiedene</a:t>
            </a:r>
            <a:br>
              <a:rPr lang="de-AT" sz="2400" dirty="0"/>
            </a:br>
            <a:r>
              <a:rPr lang="de-AT" sz="2400" dirty="0"/>
              <a:t>Anordnungen</a:t>
            </a:r>
          </a:p>
        </p:txBody>
      </p:sp>
    </p:spTree>
    <p:extLst>
      <p:ext uri="{BB962C8B-B14F-4D97-AF65-F5344CB8AC3E}">
        <p14:creationId xmlns:p14="http://schemas.microsoft.com/office/powerpoint/2010/main" val="42182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47400ECD-1734-4368-BF9D-4562F4C5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0281" y="1791490"/>
            <a:ext cx="5720957" cy="48717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81D116-EEFF-4BA7-8D57-6CE97A02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4763" y="948326"/>
            <a:ext cx="3365093" cy="8165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E3EC0EC-AB5D-4717-BEFC-C68EC0345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4" y="378368"/>
            <a:ext cx="2383513" cy="2389423"/>
          </a:xfrm>
          <a:prstGeom prst="rect">
            <a:avLst/>
          </a:prstGeom>
        </p:spPr>
      </p:pic>
      <p:cxnSp>
        <p:nvCxnSpPr>
          <p:cNvPr id="32" name="Verbinder: gekrümmt 31">
            <a:extLst>
              <a:ext uri="{FF2B5EF4-FFF2-40B4-BE49-F238E27FC236}">
                <a16:creationId xmlns:a16="http://schemas.microsoft.com/office/drawing/2014/main" id="{D59654A7-98D3-430C-8DE7-E36B85DB86C2}"/>
              </a:ext>
            </a:extLst>
          </p:cNvPr>
          <p:cNvCxnSpPr>
            <a:cxnSpLocks/>
          </p:cNvCxnSpPr>
          <p:nvPr/>
        </p:nvCxnSpPr>
        <p:spPr>
          <a:xfrm>
            <a:off x="3620281" y="1356593"/>
            <a:ext cx="1315612" cy="903957"/>
          </a:xfrm>
          <a:prstGeom prst="curvedConnector3">
            <a:avLst>
              <a:gd name="adj1" fmla="val 9907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krümmt 34">
            <a:extLst>
              <a:ext uri="{FF2B5EF4-FFF2-40B4-BE49-F238E27FC236}">
                <a16:creationId xmlns:a16="http://schemas.microsoft.com/office/drawing/2014/main" id="{FA0466D0-A5A9-40B2-A547-A96C2E7F43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96615" y="1356591"/>
            <a:ext cx="1686757" cy="667517"/>
          </a:xfrm>
          <a:prstGeom prst="curvedConnector3">
            <a:avLst>
              <a:gd name="adj1" fmla="val 9947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93A69479-F31D-4E57-A6AD-8F224BC1D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28" y="2494224"/>
            <a:ext cx="1854149" cy="185414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0CA2403-E815-4DC6-AADF-8BAE4BF6F403}"/>
              </a:ext>
            </a:extLst>
          </p:cNvPr>
          <p:cNvSpPr txBox="1"/>
          <p:nvPr/>
        </p:nvSpPr>
        <p:spPr>
          <a:xfrm>
            <a:off x="5074174" y="3113167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err="1">
                <a:solidFill>
                  <a:schemeClr val="accent1"/>
                </a:solidFill>
              </a:rPr>
              <a:t>Loading</a:t>
            </a:r>
            <a:endParaRPr lang="de-AT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5D4CD5-FAFE-4BCE-9854-172AB3D50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75" y="2608980"/>
            <a:ext cx="5853788" cy="33073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81D116-EEFF-4BA7-8D57-6CE97A02B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4763" y="948326"/>
            <a:ext cx="3365093" cy="8165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E3EC0EC-AB5D-4717-BEFC-C68EC0345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4" y="378368"/>
            <a:ext cx="2383513" cy="238942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EAECF0B-18F2-4309-A4B2-799A73CD7EE9}"/>
              </a:ext>
            </a:extLst>
          </p:cNvPr>
          <p:cNvSpPr txBox="1"/>
          <p:nvPr/>
        </p:nvSpPr>
        <p:spPr>
          <a:xfrm>
            <a:off x="4304127" y="388785"/>
            <a:ext cx="2480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/>
              <a:t>Mach2 – der Supercomputer der JKU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4825819-177E-4D9F-9A49-EB23E68C2261}"/>
              </a:ext>
            </a:extLst>
          </p:cNvPr>
          <p:cNvSpPr txBox="1"/>
          <p:nvPr/>
        </p:nvSpPr>
        <p:spPr>
          <a:xfrm>
            <a:off x="8838663" y="5188352"/>
            <a:ext cx="2384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1728 Prozessoren</a:t>
            </a:r>
          </a:p>
          <a:p>
            <a:r>
              <a:rPr lang="de-AT" sz="2400" dirty="0"/>
              <a:t>20 TB RAM</a:t>
            </a:r>
          </a:p>
        </p:txBody>
      </p:sp>
      <p:cxnSp>
        <p:nvCxnSpPr>
          <p:cNvPr id="21" name="Verbinder: gekrümmt 20">
            <a:extLst>
              <a:ext uri="{FF2B5EF4-FFF2-40B4-BE49-F238E27FC236}">
                <a16:creationId xmlns:a16="http://schemas.microsoft.com/office/drawing/2014/main" id="{18861759-F716-4EE6-A2B6-E01E4298FABC}"/>
              </a:ext>
            </a:extLst>
          </p:cNvPr>
          <p:cNvCxnSpPr>
            <a:cxnSpLocks/>
          </p:cNvCxnSpPr>
          <p:nvPr/>
        </p:nvCxnSpPr>
        <p:spPr>
          <a:xfrm>
            <a:off x="3620281" y="1356593"/>
            <a:ext cx="1315612" cy="1076645"/>
          </a:xfrm>
          <a:prstGeom prst="curvedConnector3">
            <a:avLst>
              <a:gd name="adj1" fmla="val 9993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krümmt 21">
            <a:extLst>
              <a:ext uri="{FF2B5EF4-FFF2-40B4-BE49-F238E27FC236}">
                <a16:creationId xmlns:a16="http://schemas.microsoft.com/office/drawing/2014/main" id="{FAD48A1E-1431-462C-9AA6-310F3782680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66479" y="1356591"/>
            <a:ext cx="1616894" cy="1042294"/>
          </a:xfrm>
          <a:prstGeom prst="curvedConnector3">
            <a:avLst>
              <a:gd name="adj1" fmla="val 9996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5234CADD-9C20-4FFF-8F51-FEA37D183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28" y="3299211"/>
            <a:ext cx="1854149" cy="185414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3861622-4DC8-4727-9ED6-329A6917C29C}"/>
              </a:ext>
            </a:extLst>
          </p:cNvPr>
          <p:cNvSpPr txBox="1"/>
          <p:nvPr/>
        </p:nvSpPr>
        <p:spPr>
          <a:xfrm>
            <a:off x="5074174" y="3918154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err="1">
                <a:solidFill>
                  <a:schemeClr val="accent1"/>
                </a:solidFill>
              </a:rPr>
              <a:t>Loading</a:t>
            </a:r>
            <a:endParaRPr lang="de-AT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ABF85D-5040-40AD-883E-4E993CD1A0BD}"/>
              </a:ext>
            </a:extLst>
          </p:cNvPr>
          <p:cNvSpPr txBox="1"/>
          <p:nvPr/>
        </p:nvSpPr>
        <p:spPr>
          <a:xfrm>
            <a:off x="2323749" y="2828835"/>
            <a:ext cx="7544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3600" dirty="0"/>
              <a:t>Dann verwende ich für die Berechnung</a:t>
            </a:r>
          </a:p>
          <a:p>
            <a:pPr algn="ctr"/>
            <a:r>
              <a:rPr lang="de-AT" sz="3600" dirty="0"/>
              <a:t>nur </a:t>
            </a:r>
            <a:r>
              <a:rPr lang="de-AT" sz="3600" b="1" dirty="0"/>
              <a:t>zufällig ausgewählte Anordnungen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DA126E0-6AAD-4EE1-941C-A92BD044E285}"/>
              </a:ext>
            </a:extLst>
          </p:cNvPr>
          <p:cNvSpPr/>
          <p:nvPr/>
        </p:nvSpPr>
        <p:spPr>
          <a:xfrm>
            <a:off x="5400675" y="4338018"/>
            <a:ext cx="914400" cy="1021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262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Breitbild</PresentationFormat>
  <Paragraphs>79</Paragraphs>
  <Slides>25</Slides>
  <Notes>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 </dc:creator>
  <cp:lastModifiedBy>E51VseCzOJ@students.jku.at</cp:lastModifiedBy>
  <cp:revision>244</cp:revision>
  <dcterms:created xsi:type="dcterms:W3CDTF">2019-04-08T10:08:07Z</dcterms:created>
  <dcterms:modified xsi:type="dcterms:W3CDTF">2019-04-29T08:04:32Z</dcterms:modified>
</cp:coreProperties>
</file>