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59" r:id="rId5"/>
    <p:sldId id="261" r:id="rId6"/>
    <p:sldId id="285" r:id="rId7"/>
    <p:sldId id="264" r:id="rId8"/>
    <p:sldId id="277" r:id="rId9"/>
    <p:sldId id="268" r:id="rId10"/>
    <p:sldId id="279" r:id="rId11"/>
    <p:sldId id="286" r:id="rId12"/>
    <p:sldId id="267" r:id="rId13"/>
    <p:sldId id="270" r:id="rId14"/>
    <p:sldId id="275" r:id="rId15"/>
    <p:sldId id="271" r:id="rId16"/>
    <p:sldId id="269" r:id="rId17"/>
    <p:sldId id="280" r:id="rId18"/>
    <p:sldId id="272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33CC33"/>
    <a:srgbClr val="026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4394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F66-C1D3-488A-8E6C-3BEA232836AD}" type="datetimeFigureOut">
              <a:rPr lang="de-AT" smtClean="0"/>
              <a:t>29.04.2019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76DC-5C46-4568-8F29-5679E90C303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043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69201"/>
            <a:ext cx="5842992" cy="811527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5F66-C1D3-488A-8E6C-3BEA232836AD}" type="datetimeFigureOut">
              <a:rPr lang="de-AT" smtClean="0"/>
              <a:t>29.04.2019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76DC-5C46-4568-8F29-5679E90C3037}" type="slidenum">
              <a:rPr lang="de-AT" smtClean="0"/>
              <a:t>‹#›</a:t>
            </a:fld>
            <a:endParaRPr lang="de-AT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7544" y="1124744"/>
            <a:ext cx="8229600" cy="720080"/>
          </a:xfrm>
        </p:spPr>
        <p:txBody>
          <a:bodyPr>
            <a:normAutofit/>
          </a:bodyPr>
          <a:lstStyle>
            <a:lvl1pPr marL="0" indent="0">
              <a:buNone/>
              <a:defRPr sz="3200" b="1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0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B5F66-C1D3-488A-8E6C-3BEA232836AD}" type="datetimeFigureOut">
              <a:rPr lang="de-AT" smtClean="0"/>
              <a:t>29.04.2019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576DC-5C46-4568-8F29-5679E90C3037}" type="slidenum">
              <a:rPr lang="de-AT" smtClean="0"/>
              <a:t>‹#›</a:t>
            </a:fld>
            <a:endParaRPr lang="de-AT"/>
          </a:p>
        </p:txBody>
      </p:sp>
      <p:pic>
        <p:nvPicPr>
          <p:cNvPr id="1026" name="Picture 2" descr="E:\Dropbox\Dropbox\Bachelor\Presentation\logo.bm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1984" cy="8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6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12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29.png"/><Relationship Id="rId10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r>
              <a:rPr lang="de-AT" dirty="0"/>
              <a:t>Teleportation</a:t>
            </a:r>
            <a:br>
              <a:rPr lang="de-AT" dirty="0"/>
            </a:br>
            <a:r>
              <a:rPr lang="de-AT" dirty="0"/>
              <a:t> von Licht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4889"/>
            <a:ext cx="6400800" cy="694928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Auf dem Weg zum Quanten-Internet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72891" y="4945881"/>
            <a:ext cx="3643344" cy="694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>
                <a:solidFill>
                  <a:schemeClr val="bg1">
                    <a:lumMod val="65000"/>
                  </a:schemeClr>
                </a:solidFill>
              </a:rPr>
              <a:t>Von: Christian Schimpf</a:t>
            </a:r>
          </a:p>
        </p:txBody>
      </p:sp>
    </p:spTree>
    <p:extLst>
      <p:ext uri="{BB962C8B-B14F-4D97-AF65-F5344CB8AC3E}">
        <p14:creationId xmlns:p14="http://schemas.microsoft.com/office/powerpoint/2010/main" val="7790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9201"/>
            <a:ext cx="5842992" cy="811527"/>
          </a:xfrm>
        </p:spPr>
        <p:txBody>
          <a:bodyPr>
            <a:normAutofit fontScale="90000"/>
          </a:bodyPr>
          <a:lstStyle/>
          <a:p>
            <a:r>
              <a:rPr lang="de-AT" dirty="0"/>
              <a:t>Kleinste Lichtteilchen: Photonen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7544" y="105273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/>
              <a:t>Übertragung ist nie verlustfrei!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/>
              <a:t>Kann man einzelne Photonen messen?</a:t>
            </a:r>
          </a:p>
        </p:txBody>
      </p:sp>
      <p:pic>
        <p:nvPicPr>
          <p:cNvPr id="38" name="Picture 11" descr="E:\Dropbox\Dropbox\Master\Macke-Award\Pics-Teleportation\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677">
            <a:off x="317880" y="2873963"/>
            <a:ext cx="2047875" cy="857250"/>
          </a:xfrm>
          <a:prstGeom prst="rect">
            <a:avLst/>
          </a:prstGeom>
          <a:noFill/>
          <a:scene3d>
            <a:camera prst="orthographicFront">
              <a:rot lat="2474954" lon="21363246" rev="2131382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 rot="10800000">
            <a:off x="2207813" y="3167747"/>
            <a:ext cx="864096" cy="864096"/>
          </a:xfrm>
          <a:prstGeom prst="rect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  <a:scene3d>
            <a:camera prst="orthographicFront">
              <a:rot lat="19799996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0" name="Picture 3" descr="E:\Dropbox\Dropbox\Master\Macke-Award\Pics-Teleportation\Pho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4013">
            <a:off x="3198683" y="3716370"/>
            <a:ext cx="454025" cy="311150"/>
          </a:xfrm>
          <a:prstGeom prst="rect">
            <a:avLst/>
          </a:prstGeom>
          <a:noFill/>
          <a:scene3d>
            <a:camera prst="orthographicFront">
              <a:rot lat="20754000" lon="21264000" rev="312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flipV="1">
            <a:off x="3068985" y="2924944"/>
            <a:ext cx="0" cy="5138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63551" y="2997185"/>
            <a:ext cx="28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V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564300" y="3285011"/>
            <a:ext cx="0" cy="393832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64300" y="3314771"/>
            <a:ext cx="28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00B0F0"/>
                </a:solidFill>
              </a:rPr>
              <a:t>V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62718" y="414542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50%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051514" y="2852936"/>
            <a:ext cx="144428" cy="393832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24140" y="2888246"/>
            <a:ext cx="28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83968" y="2819947"/>
            <a:ext cx="456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</a:rPr>
              <a:t>Messung:</a:t>
            </a:r>
          </a:p>
          <a:p>
            <a:pPr marL="285750" indent="-285750">
              <a:buFont typeface="Wingdings"/>
              <a:buChar char="à"/>
            </a:pPr>
            <a:r>
              <a:rPr lang="de-AT" sz="3200" dirty="0">
                <a:solidFill>
                  <a:srgbClr val="FF0000"/>
                </a:solidFill>
                <a:sym typeface="Wingdings" panose="05000000000000000000" pitchFamily="2" charset="2"/>
              </a:rPr>
              <a:t>Verlust der Information</a:t>
            </a:r>
          </a:p>
          <a:p>
            <a:pPr marL="285750" indent="-285750">
              <a:buFont typeface="Wingdings"/>
              <a:buChar char="à"/>
            </a:pPr>
            <a:r>
              <a:rPr lang="de-AT" sz="3200" dirty="0">
                <a:solidFill>
                  <a:srgbClr val="FF0000"/>
                </a:solidFill>
                <a:sym typeface="Wingdings" panose="05000000000000000000" pitchFamily="2" charset="2"/>
              </a:rPr>
              <a:t>Zerstörung des Qubits!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73857" y="5476148"/>
            <a:ext cx="5174407" cy="83317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TextBox 50"/>
          <p:cNvSpPr txBox="1"/>
          <p:nvPr/>
        </p:nvSpPr>
        <p:spPr>
          <a:xfrm>
            <a:off x="1835696" y="5476516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400" dirty="0">
                <a:solidFill>
                  <a:srgbClr val="0263B4"/>
                </a:solidFill>
                <a:sym typeface="Wingdings" panose="05000000000000000000" pitchFamily="2" charset="2"/>
              </a:rPr>
              <a:t>Lösung: Teleportation</a:t>
            </a:r>
            <a:endParaRPr lang="de-AT" sz="4400" dirty="0">
              <a:solidFill>
                <a:srgbClr val="0263B4"/>
              </a:solidFill>
            </a:endParaRPr>
          </a:p>
        </p:txBody>
      </p:sp>
      <p:pic>
        <p:nvPicPr>
          <p:cNvPr id="17" name="Picture 3" descr="E:\Dropbox\Dropbox\Master\Macke-Award\shutterstock_schrodinger_cat_HV.png">
            <a:extLst>
              <a:ext uri="{FF2B5EF4-FFF2-40B4-BE49-F238E27FC236}">
                <a16:creationId xmlns="" xmlns:a16="http://schemas.microsoft.com/office/drawing/2014/main" id="{A2000436-57DA-4009-A462-F9A03B4E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8" y="3666818"/>
            <a:ext cx="1268869" cy="12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4" grpId="0"/>
      <p:bldP spid="45" grpId="0"/>
      <p:bldP spid="47" grpId="0"/>
      <p:bldP spid="48" grpId="0"/>
      <p:bldP spid="50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43F8ECE4-C69A-4661-8E3B-BD37FE44FA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544" y="1124744"/>
            <a:ext cx="8229600" cy="5184576"/>
          </a:xfrm>
        </p:spPr>
        <p:txBody>
          <a:bodyPr anchor="ctr">
            <a:normAutofit/>
          </a:bodyPr>
          <a:lstStyle/>
          <a:p>
            <a:pPr algn="ctr"/>
            <a:r>
              <a:rPr lang="de-AT" sz="7200" b="0" dirty="0">
                <a:latin typeface="+mj-lt"/>
              </a:rPr>
              <a:t>Wie funktioniert</a:t>
            </a:r>
            <a:br>
              <a:rPr lang="de-AT" sz="7200" b="0" dirty="0">
                <a:latin typeface="+mj-lt"/>
              </a:rPr>
            </a:br>
            <a:r>
              <a:rPr lang="de-AT" sz="7200" b="0" dirty="0">
                <a:latin typeface="+mj-lt"/>
              </a:rPr>
              <a:t>Teleportation?</a:t>
            </a:r>
            <a:endParaRPr lang="en-GB" sz="7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40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ropbox\Dropbox\Master\Macke-Award\Pics-Teleportation\Verschränk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36992"/>
            <a:ext cx="5112568" cy="2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9201"/>
            <a:ext cx="5842992" cy="811527"/>
          </a:xfrm>
        </p:spPr>
        <p:txBody>
          <a:bodyPr/>
          <a:lstStyle/>
          <a:p>
            <a:r>
              <a:rPr lang="de-AT" dirty="0"/>
              <a:t>Teleportation von Photonen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30" y="2060848"/>
            <a:ext cx="22512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Zu teleportierendes</a:t>
            </a:r>
            <a:br>
              <a:rPr lang="de-AT" dirty="0"/>
            </a:br>
            <a:r>
              <a:rPr lang="de-AT" dirty="0"/>
              <a:t>Photon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414733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Verschränktes</a:t>
            </a:r>
          </a:p>
          <a:p>
            <a:pPr algn="ctr"/>
            <a:r>
              <a:rPr lang="de-AT" dirty="0"/>
              <a:t>Photonenpaar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12474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/>
              <a:t>Alice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64288" y="111603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/>
              <a:t>Bob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83768" y="1772816"/>
            <a:ext cx="41764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E:\Dropbox\Dropbox\Master\Macke-Award\quantum_do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17641" r="32439" b="8037"/>
          <a:stretch/>
        </p:blipFill>
        <p:spPr bwMode="auto">
          <a:xfrm>
            <a:off x="4059465" y="5445224"/>
            <a:ext cx="1097077" cy="8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ropbox\Dropbox\Master\Macke-Award\Pics-Teleportation\Unpolariz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474839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ropbox\Dropbox\Master\Macke-Award\Pics-Teleportation\Unpolarize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80" y="3394124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E:\Dropbox\Dropbox\Master\Macke-Award\Pics-Teleportation\Origin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98348"/>
            <a:ext cx="2047875" cy="857250"/>
          </a:xfrm>
          <a:prstGeom prst="rect">
            <a:avLst/>
          </a:prstGeom>
          <a:noFill/>
          <a:scene3d>
            <a:camera prst="orthographicFront">
              <a:rot lat="1207005" lon="19503660" rev="19334686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Dropbox\Dropbox\Master\Macke-Award\quantum_dot.jpg">
            <a:extLst>
              <a:ext uri="{FF2B5EF4-FFF2-40B4-BE49-F238E27FC236}">
                <a16:creationId xmlns="" xmlns:a16="http://schemas.microsoft.com/office/drawing/2014/main" id="{63956ED0-4E76-4A43-8589-F2FFF7F27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17641" r="32439" b="8037"/>
          <a:stretch/>
        </p:blipFill>
        <p:spPr bwMode="auto">
          <a:xfrm>
            <a:off x="179512" y="2739136"/>
            <a:ext cx="943127" cy="7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E:\Dropbox\Dropbox\Master\Macke-Award\Pics-Teleportation\Verschränk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36992"/>
            <a:ext cx="5112568" cy="2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9201"/>
            <a:ext cx="5842992" cy="811527"/>
          </a:xfrm>
        </p:spPr>
        <p:txBody>
          <a:bodyPr/>
          <a:lstStyle/>
          <a:p>
            <a:r>
              <a:rPr lang="de-AT" dirty="0"/>
              <a:t>Teleportation von Photonen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414733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Verschränktes</a:t>
            </a:r>
          </a:p>
          <a:p>
            <a:pPr algn="ctr"/>
            <a:r>
              <a:rPr lang="de-AT" dirty="0"/>
              <a:t>Photonenpaar</a:t>
            </a:r>
          </a:p>
        </p:txBody>
      </p:sp>
      <p:pic>
        <p:nvPicPr>
          <p:cNvPr id="12" name="Picture 2" descr="E:\Dropbox\Dropbox\Master\Macke-Award\quantum_do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17641" r="32439" b="8037"/>
          <a:stretch/>
        </p:blipFill>
        <p:spPr bwMode="auto">
          <a:xfrm>
            <a:off x="4059465" y="5445224"/>
            <a:ext cx="1097077" cy="8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Dropbox\Dropbox\Master\Macke-Award\Pics-Teleportation\Unpolariz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474839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Dropbox\Dropbox\Master\Macke-Award\Pics-Teleportation\Unpolarize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80" y="3394124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2924944"/>
            <a:ext cx="864096" cy="864096"/>
          </a:xfrm>
          <a:prstGeom prst="rect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  <a:scene3d>
            <a:camera prst="orthographicFront">
              <a:rot lat="19799996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1" name="Picture 3" descr="E:\Dropbox\Dropbox\Master\Macke-Award\Pics-Teleportation\Phot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035687"/>
            <a:ext cx="454025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732240" y="2924944"/>
            <a:ext cx="864096" cy="864096"/>
          </a:xfrm>
          <a:prstGeom prst="rect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2" name="Picture 4" descr="E:\Dropbox\Dropbox\Master\Macke-Award\Pics-Teleportation\Photon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09" y="2996952"/>
            <a:ext cx="4603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2340164" y="2779325"/>
            <a:ext cx="0" cy="6147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07290" y="2923808"/>
            <a:ext cx="28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V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724474" y="2779325"/>
            <a:ext cx="0" cy="6147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44208" y="2923808"/>
            <a:ext cx="28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3749" y="392640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50%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378671" y="2348880"/>
            <a:ext cx="0" cy="3600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78671" y="2348880"/>
            <a:ext cx="499352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372200" y="2348880"/>
            <a:ext cx="0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43808" y="2494637"/>
            <a:ext cx="3152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FF0000"/>
                </a:solidFill>
              </a:rPr>
              <a:t>ohne Zeitverzögerung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FF0000"/>
                </a:solidFill>
              </a:rPr>
              <a:t>über beliebige Entfernungen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971600" y="2675290"/>
            <a:ext cx="0" cy="285651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71600" y="2670904"/>
            <a:ext cx="28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00B0F0"/>
                </a:solidFill>
              </a:rPr>
              <a:t>V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7956788" y="2668967"/>
            <a:ext cx="0" cy="28565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56788" y="2664581"/>
            <a:ext cx="28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</a:rPr>
              <a:t>V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29541" y="392376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6806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4" grpId="0"/>
      <p:bldP spid="26" grpId="0"/>
      <p:bldP spid="30" grpId="0"/>
      <p:bldP spid="33" grpId="0"/>
      <p:bldP spid="39" grpId="0"/>
      <p:bldP spid="43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Dropbox\Dropbox\Master\Macke-Award\Pics-Teleportation\Verschränk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36992"/>
            <a:ext cx="5112568" cy="2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9201"/>
            <a:ext cx="5842992" cy="811527"/>
          </a:xfrm>
        </p:spPr>
        <p:txBody>
          <a:bodyPr/>
          <a:lstStyle/>
          <a:p>
            <a:r>
              <a:rPr lang="de-AT" dirty="0"/>
              <a:t>Teleportation von Photonen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414733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Verschränktes</a:t>
            </a:r>
          </a:p>
          <a:p>
            <a:pPr algn="ctr"/>
            <a:r>
              <a:rPr lang="de-AT" dirty="0"/>
              <a:t>Photonenpaar</a:t>
            </a:r>
          </a:p>
        </p:txBody>
      </p:sp>
      <p:pic>
        <p:nvPicPr>
          <p:cNvPr id="12" name="Picture 2" descr="E:\Dropbox\Dropbox\Master\Macke-Award\quantum_do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17641" r="32439" b="8037"/>
          <a:stretch/>
        </p:blipFill>
        <p:spPr bwMode="auto">
          <a:xfrm>
            <a:off x="4059465" y="5445224"/>
            <a:ext cx="1097077" cy="8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Dropbox\Dropbox\Master\Macke-Award\Pics-Teleportation\Unpolariz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474839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2924944"/>
            <a:ext cx="864096" cy="864096"/>
          </a:xfrm>
          <a:prstGeom prst="rect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  <a:scene3d>
            <a:camera prst="orthographicFront">
              <a:rot lat="19799996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1" name="Picture 3" descr="E:\Dropbox\Dropbox\Master\Macke-Award\Pics-Teleportation\Phot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035687"/>
            <a:ext cx="454025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2340164" y="2779325"/>
            <a:ext cx="0" cy="6147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07290" y="2923808"/>
            <a:ext cx="28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3749" y="392640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50%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378671" y="2348880"/>
            <a:ext cx="0" cy="3600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78671" y="2348880"/>
            <a:ext cx="499352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372200" y="2348880"/>
            <a:ext cx="0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43808" y="2494637"/>
            <a:ext cx="3152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FF0000"/>
                </a:solidFill>
              </a:rPr>
              <a:t>ohne Zeitverzögerung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FF0000"/>
                </a:solidFill>
              </a:rPr>
              <a:t>über beliebige Entfernungen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971600" y="2675290"/>
            <a:ext cx="0" cy="285651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71600" y="2670904"/>
            <a:ext cx="28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00B0F0"/>
                </a:solidFill>
              </a:rPr>
              <a:t>V</a:t>
            </a:r>
          </a:p>
        </p:txBody>
      </p:sp>
      <p:pic>
        <p:nvPicPr>
          <p:cNvPr id="2054" name="Picture 6" descr="E:\Dropbox\Dropbox\Master\Macke-Award\albert-einste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91" y="1010752"/>
            <a:ext cx="2323620" cy="14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427984" y="1455167"/>
            <a:ext cx="333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solidFill>
                  <a:srgbClr val="FF0000"/>
                </a:solidFill>
              </a:rPr>
              <a:t>„Spukhafte Fernwirkung“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73558" y="39237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0%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32240" y="2924944"/>
            <a:ext cx="864096" cy="864096"/>
          </a:xfrm>
          <a:prstGeom prst="rect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  <a:scene3d>
            <a:camera prst="orthographicFront">
              <a:rot lat="2202514" lon="18513733" rev="328171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804560" y="2570407"/>
            <a:ext cx="576064" cy="4178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20684" y="2385741"/>
            <a:ext cx="28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2165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E:\Dropbox\Dropbox\Master\Macke-Award\Pics-Teleportation\QuantenKa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1"/>
          <a:stretch/>
        </p:blipFill>
        <p:spPr bwMode="auto">
          <a:xfrm>
            <a:off x="2195736" y="3333749"/>
            <a:ext cx="4286250" cy="55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Dropbox\Dropbox\Master\Macke-Award\Pics-Teleportation\Verschränk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36992"/>
            <a:ext cx="5112568" cy="2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E:\Dropbox\Dropbox\Master\Macke-Award\Pics-Teleportation\KlassischerKan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6"/>
          <a:stretch/>
        </p:blipFill>
        <p:spPr bwMode="auto">
          <a:xfrm>
            <a:off x="2221954" y="2492896"/>
            <a:ext cx="5086350" cy="12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E:\Dropbox\Dropbox\Master\Macke-Award\Pics-Teleportation\BS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19145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9201"/>
            <a:ext cx="5842992" cy="811527"/>
          </a:xfrm>
        </p:spPr>
        <p:txBody>
          <a:bodyPr/>
          <a:lstStyle/>
          <a:p>
            <a:r>
              <a:rPr lang="de-AT" dirty="0"/>
              <a:t>Teleportation von Photonen</a:t>
            </a:r>
          </a:p>
        </p:txBody>
      </p:sp>
      <p:pic>
        <p:nvPicPr>
          <p:cNvPr id="10251" name="Picture 11" descr="E:\Dropbox\Dropbox\Master\Macke-Award\Pics-Teleportation\Origin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98348"/>
            <a:ext cx="2047875" cy="857250"/>
          </a:xfrm>
          <a:prstGeom prst="rect">
            <a:avLst/>
          </a:prstGeom>
          <a:noFill/>
          <a:scene3d>
            <a:camera prst="orthographicFront">
              <a:rot lat="1207005" lon="19503660" rev="19334686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71600" y="4540642"/>
            <a:ext cx="22512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Messung des</a:t>
            </a:r>
            <a:br>
              <a:rPr lang="de-AT" dirty="0"/>
            </a:br>
            <a:r>
              <a:rPr lang="de-AT" dirty="0"/>
              <a:t>„Bell-Zustands“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414733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Verschränktes</a:t>
            </a:r>
          </a:p>
          <a:p>
            <a:pPr algn="ctr"/>
            <a:r>
              <a:rPr lang="de-AT" dirty="0"/>
              <a:t>Photonenpaar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280" y="19168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Teleportiertes</a:t>
            </a:r>
          </a:p>
          <a:p>
            <a:pPr algn="ctr"/>
            <a:r>
              <a:rPr lang="de-AT" dirty="0"/>
              <a:t>Photon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12474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/>
              <a:t>Alice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64288" y="111603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/>
              <a:t>Bob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83768" y="1772816"/>
            <a:ext cx="41764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0" name="Picture 20" descr="E:\Dropbox\Dropbox\Master\Macke-Award\check-mark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89" y="1055290"/>
            <a:ext cx="769193" cy="6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2481" y="2123564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„Drehung 1, 2, 3 oder 4“</a:t>
            </a:r>
          </a:p>
        </p:txBody>
      </p:sp>
      <p:pic>
        <p:nvPicPr>
          <p:cNvPr id="18" name="Picture 2" descr="E:\Dropbox\Dropbox\Master\Macke-Award\quantum_do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17641" r="32439" b="8037"/>
          <a:stretch/>
        </p:blipFill>
        <p:spPr bwMode="auto">
          <a:xfrm>
            <a:off x="4059465" y="5445224"/>
            <a:ext cx="1097077" cy="8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ropbox\Dropbox\Master\Macke-Award\Pics-Teleportation\Unpolariz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474839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Dropbox\Dropbox\Master\Macke-Award\Pics-Teleportation\Unpolarized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80" y="3394124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4330" y="2060848"/>
            <a:ext cx="22512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Zu teleportierendes</a:t>
            </a:r>
            <a:br>
              <a:rPr lang="de-AT" dirty="0"/>
            </a:br>
            <a:r>
              <a:rPr lang="de-AT" dirty="0"/>
              <a:t>Photon</a:t>
            </a:r>
          </a:p>
        </p:txBody>
      </p:sp>
      <p:pic>
        <p:nvPicPr>
          <p:cNvPr id="22" name="Picture 2" descr="E:\Dropbox\Dropbox\Master\Macke-Award\quantum_dot.jpg">
            <a:extLst>
              <a:ext uri="{FF2B5EF4-FFF2-40B4-BE49-F238E27FC236}">
                <a16:creationId xmlns="" xmlns:a16="http://schemas.microsoft.com/office/drawing/2014/main" id="{72501CE5-9BB2-4A3F-82A6-BB62A0AAE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17641" r="32439" b="8037"/>
          <a:stretch/>
        </p:blipFill>
        <p:spPr bwMode="auto">
          <a:xfrm>
            <a:off x="179512" y="2739136"/>
            <a:ext cx="943127" cy="7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ropbox\Dropbox\Master\Macke-Award\Pics-Teleportation\Outpu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984">
            <a:off x="7001780" y="2428864"/>
            <a:ext cx="1981200" cy="1209675"/>
          </a:xfrm>
          <a:prstGeom prst="rect">
            <a:avLst/>
          </a:prstGeom>
          <a:noFill/>
          <a:scene3d>
            <a:camera prst="orthographicFront">
              <a:rot lat="2700000" lon="2160000" rev="206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4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de-AT" dirty="0"/>
              <a:t>Verbindung zu Quantennetzwerken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1D7E8F-9106-4400-BAF6-59A7E4D87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4176464" cy="2609413"/>
          </a:xfrm>
          <a:prstGeom prst="rect">
            <a:avLst/>
          </a:prstGeom>
        </p:spPr>
      </p:pic>
      <p:pic>
        <p:nvPicPr>
          <p:cNvPr id="6" name="Picture 2" descr="E:\Dropbox\Dropbox\Master\Macke-Award\quantum_do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17641" r="32439" b="8037"/>
          <a:stretch/>
        </p:blipFill>
        <p:spPr bwMode="auto">
          <a:xfrm>
            <a:off x="2555776" y="4742269"/>
            <a:ext cx="1097077" cy="8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Dropbox\Dropbox\Master\Macke-Award\quantum_do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17641" r="32439" b="8037"/>
          <a:stretch/>
        </p:blipFill>
        <p:spPr bwMode="auto">
          <a:xfrm>
            <a:off x="6012160" y="3895298"/>
            <a:ext cx="1097077" cy="8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69201"/>
            <a:ext cx="5842992" cy="811527"/>
          </a:xfrm>
        </p:spPr>
        <p:txBody>
          <a:bodyPr/>
          <a:lstStyle/>
          <a:p>
            <a:r>
              <a:rPr lang="de-AT" dirty="0"/>
              <a:t>Teleportation von Photonen</a:t>
            </a:r>
          </a:p>
        </p:txBody>
      </p:sp>
    </p:spTree>
    <p:extLst>
      <p:ext uri="{BB962C8B-B14F-4D97-AF65-F5344CB8AC3E}">
        <p14:creationId xmlns:p14="http://schemas.microsoft.com/office/powerpoint/2010/main" val="8335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69201"/>
            <a:ext cx="5842992" cy="811527"/>
          </a:xfrm>
        </p:spPr>
        <p:txBody>
          <a:bodyPr/>
          <a:lstStyle/>
          <a:p>
            <a:r>
              <a:rPr lang="de-AT" dirty="0"/>
              <a:t>Teleportation von Menschen?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A30ABB14-6D52-4846-956D-7E808278E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4716524" cy="353739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74076D2B-82DA-4EA9-B984-80D5AECB13AA}"/>
              </a:ext>
            </a:extLst>
          </p:cNvPr>
          <p:cNvSpPr txBox="1"/>
          <p:nvPr/>
        </p:nvSpPr>
        <p:spPr>
          <a:xfrm>
            <a:off x="1691680" y="4706125"/>
            <a:ext cx="1930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dirty="0"/>
              <a:t>Bild: Gene Roddenberry</a:t>
            </a:r>
            <a:endParaRPr lang="en-GB" sz="1400" dirty="0"/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E734F4CF-DE78-4594-A882-6F4948A670F3}"/>
              </a:ext>
            </a:extLst>
          </p:cNvPr>
          <p:cNvSpPr txBox="1"/>
          <p:nvPr/>
        </p:nvSpPr>
        <p:spPr>
          <a:xfrm>
            <a:off x="1907704" y="522920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/>
              <a:t>Nein. Es wird nur </a:t>
            </a:r>
            <a:r>
              <a:rPr lang="de-AT" sz="4000" b="1" dirty="0">
                <a:solidFill>
                  <a:srgbClr val="FF0000"/>
                </a:solidFill>
              </a:rPr>
              <a:t>Information</a:t>
            </a:r>
            <a:r>
              <a:rPr lang="de-AT" sz="4000" dirty="0"/>
              <a:t> übertragen, </a:t>
            </a:r>
            <a:r>
              <a:rPr lang="de-AT" sz="4000" b="1" dirty="0">
                <a:solidFill>
                  <a:srgbClr val="FF0000"/>
                </a:solidFill>
              </a:rPr>
              <a:t>keine</a:t>
            </a:r>
            <a:r>
              <a:rPr lang="de-AT" sz="4000" dirty="0">
                <a:solidFill>
                  <a:srgbClr val="FF0000"/>
                </a:solidFill>
              </a:rPr>
              <a:t> </a:t>
            </a:r>
            <a:r>
              <a:rPr lang="de-AT" sz="4000" b="1" dirty="0">
                <a:solidFill>
                  <a:srgbClr val="FF0000"/>
                </a:solidFill>
              </a:rPr>
              <a:t>Materie</a:t>
            </a:r>
            <a:r>
              <a:rPr lang="de-AT" sz="4000" dirty="0"/>
              <a:t>.</a:t>
            </a:r>
            <a:endParaRPr lang="en-GB" sz="4000" dirty="0"/>
          </a:p>
        </p:txBody>
      </p:sp>
      <p:pic>
        <p:nvPicPr>
          <p:cNvPr id="12" name="Grafik 11" descr="Trauriges Gesicht ohne Füllung">
            <a:extLst>
              <a:ext uri="{FF2B5EF4-FFF2-40B4-BE49-F238E27FC236}">
                <a16:creationId xmlns="" xmlns:a16="http://schemas.microsoft.com/office/drawing/2014/main" id="{0C6F9985-6736-4B65-BEAC-7446FA953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20" y="5157192"/>
            <a:ext cx="1368152" cy="136815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C486309A-3855-4539-A015-6062A09327D9}"/>
              </a:ext>
            </a:extLst>
          </p:cNvPr>
          <p:cNvSpPr txBox="1"/>
          <p:nvPr/>
        </p:nvSpPr>
        <p:spPr>
          <a:xfrm>
            <a:off x="6732240" y="1995952"/>
            <a:ext cx="158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0" dirty="0"/>
              <a:t>?</a:t>
            </a:r>
            <a:endParaRPr lang="en-GB" sz="12000" dirty="0"/>
          </a:p>
        </p:txBody>
      </p:sp>
    </p:spTree>
    <p:extLst>
      <p:ext uri="{BB962C8B-B14F-4D97-AF65-F5344CB8AC3E}">
        <p14:creationId xmlns:p14="http://schemas.microsoft.com/office/powerpoint/2010/main" val="10797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6000" b="1" dirty="0"/>
              <a:t>Danke für Eure</a:t>
            </a:r>
          </a:p>
          <a:p>
            <a:pPr marL="0" indent="0" algn="ctr">
              <a:buNone/>
            </a:pPr>
            <a:r>
              <a:rPr lang="de-AT" sz="6000" b="1" dirty="0"/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9787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9201"/>
            <a:ext cx="5472608" cy="811527"/>
          </a:xfrm>
        </p:spPr>
        <p:txBody>
          <a:bodyPr/>
          <a:lstStyle/>
          <a:p>
            <a:r>
              <a:rPr lang="de-AT" dirty="0"/>
              <a:t>Inhalt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683033"/>
              </p:ext>
            </p:extLst>
          </p:nvPr>
        </p:nvGraphicFramePr>
        <p:xfrm>
          <a:off x="251520" y="1052736"/>
          <a:ext cx="8712968" cy="144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3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1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de-AT" sz="26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63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600" dirty="0">
                          <a:solidFill>
                            <a:srgbClr val="0263B4"/>
                          </a:solidFill>
                        </a:rPr>
                        <a:t>Warum?</a:t>
                      </a:r>
                    </a:p>
                    <a:p>
                      <a:pPr algn="ctr"/>
                      <a:r>
                        <a:rPr lang="de-AT" sz="2600" dirty="0"/>
                        <a:t>Das Zeitalter der</a:t>
                      </a:r>
                      <a:br>
                        <a:rPr lang="de-AT" sz="2600" dirty="0"/>
                      </a:br>
                      <a:r>
                        <a:rPr lang="de-AT" sz="2600" b="1" dirty="0"/>
                        <a:t>Quanten-Information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2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57" y="1124744"/>
            <a:ext cx="2958765" cy="126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49717" y="2298358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/>
              <a:t>Bild: TU Delft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415481" cy="108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82" y="3882534"/>
            <a:ext cx="3660730" cy="149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760F44F-FDD3-4FD8-A4EE-FBE59D5614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b="18255"/>
          <a:stretch/>
        </p:blipFill>
        <p:spPr>
          <a:xfrm>
            <a:off x="5694325" y="5526309"/>
            <a:ext cx="2580427" cy="885582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="" xmlns:a16="http://schemas.microsoft.com/office/drawing/2014/main" id="{2D08312B-D0DC-4512-849F-7A21AA683789}"/>
              </a:ext>
            </a:extLst>
          </p:cNvPr>
          <p:cNvSpPr txBox="1"/>
          <p:nvPr/>
        </p:nvSpPr>
        <p:spPr>
          <a:xfrm>
            <a:off x="6787212" y="6474822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/>
              <a:t>Bild: </a:t>
            </a:r>
            <a:r>
              <a:rPr lang="de-AT" sz="1600" dirty="0" err="1"/>
              <a:t>xineph</a:t>
            </a:r>
            <a:r>
              <a:rPr lang="de-AT" sz="1600" dirty="0"/>
              <a:t>-v</a:t>
            </a:r>
          </a:p>
        </p:txBody>
      </p:sp>
      <p:graphicFrame>
        <p:nvGraphicFramePr>
          <p:cNvPr id="12" name="Table 6">
            <a:extLst>
              <a:ext uri="{FF2B5EF4-FFF2-40B4-BE49-F238E27FC236}">
                <a16:creationId xmlns="" xmlns:a16="http://schemas.microsoft.com/office/drawing/2014/main" id="{409FEE3E-0C5E-4738-B358-EA34F11CC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50192"/>
              </p:ext>
            </p:extLst>
          </p:nvPr>
        </p:nvGraphicFramePr>
        <p:xfrm>
          <a:off x="251520" y="2492896"/>
          <a:ext cx="8712968" cy="144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3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1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de-AT" sz="26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63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600" baseline="0" dirty="0">
                          <a:solidFill>
                            <a:srgbClr val="0263B4"/>
                          </a:solidFill>
                        </a:rPr>
                        <a:t>Was?</a:t>
                      </a:r>
                    </a:p>
                    <a:p>
                      <a:pPr algn="ctr"/>
                      <a:r>
                        <a:rPr lang="de-AT" sz="2600" b="0" baseline="0" dirty="0"/>
                        <a:t>Ein einzelnes „Lichtteilchen“: das </a:t>
                      </a:r>
                      <a:r>
                        <a:rPr lang="de-AT" sz="2600" b="1" baseline="0" dirty="0"/>
                        <a:t>Photon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2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6">
            <a:extLst>
              <a:ext uri="{FF2B5EF4-FFF2-40B4-BE49-F238E27FC236}">
                <a16:creationId xmlns="" xmlns:a16="http://schemas.microsoft.com/office/drawing/2014/main" id="{02D2031F-5B8E-44F2-920E-BE8150D4F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918693"/>
              </p:ext>
            </p:extLst>
          </p:nvPr>
        </p:nvGraphicFramePr>
        <p:xfrm>
          <a:off x="251520" y="3933056"/>
          <a:ext cx="8712968" cy="144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3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1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de-AT" sz="26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63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600" b="0" dirty="0">
                          <a:solidFill>
                            <a:srgbClr val="0263B4"/>
                          </a:solidFill>
                        </a:rPr>
                        <a:t>Wie?</a:t>
                      </a:r>
                    </a:p>
                    <a:p>
                      <a:pPr algn="ctr"/>
                      <a:r>
                        <a:rPr lang="de-AT" sz="2600" b="1" dirty="0"/>
                        <a:t>Teleportation</a:t>
                      </a:r>
                      <a:r>
                        <a:rPr lang="de-AT" sz="2600" dirty="0"/>
                        <a:t> von Photonen</a:t>
                      </a:r>
                      <a:endParaRPr lang="de-AT" sz="2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2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6">
            <a:extLst>
              <a:ext uri="{FF2B5EF4-FFF2-40B4-BE49-F238E27FC236}">
                <a16:creationId xmlns="" xmlns:a16="http://schemas.microsoft.com/office/drawing/2014/main" id="{94C9DFD0-676F-4BDA-8E1A-9E522AD9D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00249"/>
              </p:ext>
            </p:extLst>
          </p:nvPr>
        </p:nvGraphicFramePr>
        <p:xfrm>
          <a:off x="251520" y="5373216"/>
          <a:ext cx="8712968" cy="144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3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21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de-AT" sz="26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63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600" dirty="0">
                          <a:solidFill>
                            <a:srgbClr val="0263B4"/>
                          </a:solidFill>
                        </a:rPr>
                        <a:t>Und weiter?</a:t>
                      </a:r>
                    </a:p>
                    <a:p>
                      <a:pPr algn="ctr"/>
                      <a:r>
                        <a:rPr lang="de-AT" sz="2600" dirty="0"/>
                        <a:t>Können wir </a:t>
                      </a:r>
                      <a:r>
                        <a:rPr lang="de-AT" sz="2600" b="1" dirty="0"/>
                        <a:t>Menschen</a:t>
                      </a:r>
                      <a:r>
                        <a:rPr lang="de-AT" sz="2600" dirty="0"/>
                        <a:t> teleportieren?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2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1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43F8ECE4-C69A-4661-8E3B-BD37FE44FA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544" y="1124744"/>
            <a:ext cx="8229600" cy="5184576"/>
          </a:xfrm>
        </p:spPr>
        <p:txBody>
          <a:bodyPr anchor="ctr">
            <a:normAutofit/>
          </a:bodyPr>
          <a:lstStyle/>
          <a:p>
            <a:pPr algn="ctr"/>
            <a:r>
              <a:rPr lang="de-AT" sz="7200" b="0" dirty="0">
                <a:latin typeface="+mj-lt"/>
              </a:rPr>
              <a:t>Warum</a:t>
            </a:r>
          </a:p>
          <a:p>
            <a:pPr algn="ctr"/>
            <a:r>
              <a:rPr lang="de-AT" sz="7200" b="0" dirty="0">
                <a:latin typeface="+mj-lt"/>
              </a:rPr>
              <a:t>Teleportation?</a:t>
            </a:r>
            <a:endParaRPr lang="en-GB" sz="7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88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69201"/>
            <a:ext cx="5842992" cy="811527"/>
          </a:xfrm>
        </p:spPr>
        <p:txBody>
          <a:bodyPr>
            <a:normAutofit fontScale="90000"/>
          </a:bodyPr>
          <a:lstStyle/>
          <a:p>
            <a:r>
              <a:rPr lang="de-AT" dirty="0"/>
              <a:t>Digital- vs. Quantentechnologie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AT" dirty="0"/>
              <a:t>Digitale Information-Verarbeitung durch BITS</a:t>
            </a:r>
          </a:p>
        </p:txBody>
      </p:sp>
      <p:pic>
        <p:nvPicPr>
          <p:cNvPr id="4098" name="Picture 2" descr="E:\Dropbox\Dropbox\Master\Macke-Award\ClassicalB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6" y="2037024"/>
            <a:ext cx="2448272" cy="19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177281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Ein Bit: Genau zwei Zustände</a:t>
            </a:r>
          </a:p>
          <a:p>
            <a:endParaRPr lang="de-AT" sz="2400" dirty="0"/>
          </a:p>
          <a:p>
            <a:endParaRPr lang="de-AT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47134"/>
              </p:ext>
            </p:extLst>
          </p:nvPr>
        </p:nvGraphicFramePr>
        <p:xfrm>
          <a:off x="5292080" y="2201240"/>
          <a:ext cx="3486492" cy="1828800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1743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3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2818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Falsch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Wahr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Strom 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Strom 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Licht 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Licht 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818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1560" y="4293096"/>
            <a:ext cx="6487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/>
              <a:t>Einfach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de-AT" sz="3200" dirty="0"/>
              <a:t>zu messen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de-AT" sz="3200" dirty="0"/>
              <a:t>zu verstärken (Repeater)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de-AT" sz="3200" dirty="0"/>
              <a:t>zu verarbeiten</a:t>
            </a:r>
          </a:p>
        </p:txBody>
      </p:sp>
      <p:pic>
        <p:nvPicPr>
          <p:cNvPr id="9" name="Picture 3" descr="E:\Dropbox\Dropbox\Master\Macke-Award\intel.jpg">
            <a:extLst>
              <a:ext uri="{FF2B5EF4-FFF2-40B4-BE49-F238E27FC236}">
                <a16:creationId xmlns="" xmlns:a16="http://schemas.microsoft.com/office/drawing/2014/main" id="{E37F86E3-C29C-4B66-9399-91175744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3" y="1893050"/>
            <a:ext cx="2102901" cy="21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0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69201"/>
            <a:ext cx="5842992" cy="811527"/>
          </a:xfrm>
        </p:spPr>
        <p:txBody>
          <a:bodyPr>
            <a:normAutofit fontScale="90000"/>
          </a:bodyPr>
          <a:lstStyle/>
          <a:p>
            <a:r>
              <a:rPr lang="de-AT" dirty="0"/>
              <a:t>Digital- vs. Quantentechnologie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AT" dirty="0"/>
              <a:t>Auf dem Vormarsch: </a:t>
            </a:r>
            <a:r>
              <a:rPr lang="de-AT" dirty="0">
                <a:solidFill>
                  <a:srgbClr val="FF0000"/>
                </a:solidFill>
              </a:rPr>
              <a:t>Quanten-Technologie</a:t>
            </a:r>
          </a:p>
        </p:txBody>
      </p:sp>
      <p:pic>
        <p:nvPicPr>
          <p:cNvPr id="5122" name="Picture 2" descr="E:\Dropbox\Dropbox\Master\Macke-Award\D-Wave-Quanten-C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5" y="2162473"/>
            <a:ext cx="3037528" cy="20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1700808"/>
            <a:ext cx="25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Quantencomputer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4230960"/>
            <a:ext cx="1744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Bild</a:t>
            </a:r>
            <a:r>
              <a:rPr lang="en-US" sz="1400" dirty="0"/>
              <a:t>: D:Wave Systems</a:t>
            </a:r>
            <a:endParaRPr lang="de-AT" sz="1400" dirty="0"/>
          </a:p>
        </p:txBody>
      </p:sp>
      <p:pic>
        <p:nvPicPr>
          <p:cNvPr id="5123" name="Picture 3" descr="E:\Dropbox\Dropbox\Master\Macke-Award\der-chinesische-satell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r="8507"/>
          <a:stretch/>
        </p:blipFill>
        <p:spPr bwMode="auto">
          <a:xfrm>
            <a:off x="4988350" y="2162473"/>
            <a:ext cx="3024337" cy="199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27984" y="170080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Abhörsichere Kommunikation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4230960"/>
            <a:ext cx="807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Bild</a:t>
            </a:r>
            <a:r>
              <a:rPr lang="en-US" sz="1400" dirty="0"/>
              <a:t>: FAZ</a:t>
            </a:r>
            <a:endParaRPr lang="de-AT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4618871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/>
              <a:t>Bits </a:t>
            </a:r>
            <a:r>
              <a:rPr lang="de-AT" sz="3200" dirty="0">
                <a:sym typeface="Wingdings" panose="05000000000000000000" pitchFamily="2" charset="2"/>
              </a:rPr>
              <a:t></a:t>
            </a:r>
            <a:r>
              <a:rPr lang="de-AT" sz="3200" dirty="0">
                <a:solidFill>
                  <a:srgbClr val="FF0000"/>
                </a:solidFill>
              </a:rPr>
              <a:t>„Quanten-Bits“ (Qubits)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/>
              <a:t>Neue Herausforderung Informations-Übertragung und –Verarbeitung</a:t>
            </a:r>
            <a:br>
              <a:rPr lang="de-AT" sz="3200" dirty="0"/>
            </a:br>
            <a:r>
              <a:rPr lang="de-AT" sz="3200" dirty="0">
                <a:sym typeface="Wingdings" panose="05000000000000000000" pitchFamily="2" charset="2"/>
              </a:rPr>
              <a:t></a:t>
            </a:r>
            <a:r>
              <a:rPr lang="de-AT" sz="3200" dirty="0">
                <a:solidFill>
                  <a:srgbClr val="FF0000"/>
                </a:solidFill>
              </a:rPr>
              <a:t>Teleportation</a:t>
            </a:r>
          </a:p>
          <a:p>
            <a:endParaRPr lang="de-A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43F8ECE4-C69A-4661-8E3B-BD37FE44FA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544" y="1124744"/>
            <a:ext cx="8229600" cy="5184576"/>
          </a:xfrm>
        </p:spPr>
        <p:txBody>
          <a:bodyPr anchor="ctr">
            <a:normAutofit/>
          </a:bodyPr>
          <a:lstStyle/>
          <a:p>
            <a:pPr algn="ctr"/>
            <a:r>
              <a:rPr lang="de-AT" sz="7200" b="0" dirty="0">
                <a:latin typeface="+mj-lt"/>
              </a:rPr>
              <a:t>Licht für</a:t>
            </a:r>
            <a:br>
              <a:rPr lang="de-AT" sz="7200" b="0" dirty="0">
                <a:latin typeface="+mj-lt"/>
              </a:rPr>
            </a:br>
            <a:r>
              <a:rPr lang="de-AT" sz="7200" b="0" dirty="0">
                <a:latin typeface="+mj-lt"/>
              </a:rPr>
              <a:t>Quanten-Technologie</a:t>
            </a:r>
            <a:endParaRPr lang="en-GB" sz="7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14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9201"/>
            <a:ext cx="5842992" cy="811527"/>
          </a:xfrm>
        </p:spPr>
        <p:txBody>
          <a:bodyPr>
            <a:normAutofit fontScale="90000"/>
          </a:bodyPr>
          <a:lstStyle/>
          <a:p>
            <a:r>
              <a:rPr lang="de-AT" dirty="0"/>
              <a:t>Kleinste Lichtteilchen: Photonen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39552" y="908720"/>
            <a:ext cx="8352928" cy="720080"/>
          </a:xfrm>
        </p:spPr>
        <p:txBody>
          <a:bodyPr>
            <a:normAutofit/>
          </a:bodyPr>
          <a:lstStyle/>
          <a:p>
            <a:r>
              <a:rPr lang="de-AT" sz="4000" b="0" dirty="0"/>
              <a:t>Licht kann eine </a:t>
            </a:r>
            <a:r>
              <a:rPr lang="de-AT" sz="4000" dirty="0">
                <a:solidFill>
                  <a:srgbClr val="0070C0"/>
                </a:solidFill>
              </a:rPr>
              <a:t>Polarisation </a:t>
            </a:r>
            <a:r>
              <a:rPr lang="de-AT" sz="4000" b="0" dirty="0"/>
              <a:t>besitzen</a:t>
            </a:r>
          </a:p>
        </p:txBody>
      </p:sp>
      <p:pic>
        <p:nvPicPr>
          <p:cNvPr id="7170" name="Picture 2" descr="E:\Dropbox\Dropbox\Master\Macke-Award\horizont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17" y="1628800"/>
            <a:ext cx="3422780" cy="24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Dropbox\Dropbox\Master\Macke-Award\vertica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20" y="1628800"/>
            <a:ext cx="3428403" cy="2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184117" y="4005064"/>
            <a:ext cx="264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Bilder</a:t>
            </a:r>
            <a:r>
              <a:rPr lang="en-US" sz="1400" dirty="0"/>
              <a:t>: </a:t>
            </a:r>
            <a:r>
              <a:rPr lang="en-US" sz="1400" dirty="0" err="1"/>
              <a:t>András</a:t>
            </a:r>
            <a:r>
              <a:rPr lang="en-US" sz="1400" dirty="0"/>
              <a:t> </a:t>
            </a:r>
            <a:r>
              <a:rPr lang="en-US" sz="1400" dirty="0" err="1"/>
              <a:t>Szilágyi</a:t>
            </a:r>
            <a:r>
              <a:rPr lang="en-US" sz="1400" dirty="0"/>
              <a:t>, szialab.org</a:t>
            </a:r>
            <a:endParaRPr lang="de-AT" sz="1400" dirty="0"/>
          </a:p>
        </p:txBody>
      </p:sp>
      <p:pic>
        <p:nvPicPr>
          <p:cNvPr id="15" name="Picture 4" descr="E:\Dropbox\Dropbox\Master\Macke-Award\diagona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44053"/>
            <a:ext cx="3204692" cy="225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59832" y="4407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smtClean="0">
                <a:solidFill>
                  <a:srgbClr val="33CCFF"/>
                </a:solidFill>
              </a:rPr>
              <a:t>Diagonal</a:t>
            </a:r>
            <a:endParaRPr lang="de-AT" sz="2400" b="1" dirty="0">
              <a:solidFill>
                <a:srgbClr val="33CC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1108" y="1700808"/>
            <a:ext cx="129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solidFill>
                  <a:srgbClr val="33CC33"/>
                </a:solidFill>
              </a:rPr>
              <a:t>Vertikal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3248" y="1703465"/>
            <a:ext cx="170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solidFill>
                  <a:srgbClr val="FF0000"/>
                </a:solidFill>
              </a:rPr>
              <a:t>Horizontal</a:t>
            </a:r>
          </a:p>
        </p:txBody>
      </p:sp>
    </p:spTree>
    <p:extLst>
      <p:ext uri="{BB962C8B-B14F-4D97-AF65-F5344CB8AC3E}">
        <p14:creationId xmlns:p14="http://schemas.microsoft.com/office/powerpoint/2010/main" val="256481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6" grpId="0"/>
      <p:bldP spid="1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47049"/>
            <a:ext cx="3415481" cy="108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9201"/>
            <a:ext cx="5842992" cy="811527"/>
          </a:xfrm>
        </p:spPr>
        <p:txBody>
          <a:bodyPr>
            <a:normAutofit fontScale="90000"/>
          </a:bodyPr>
          <a:lstStyle/>
          <a:p>
            <a:r>
              <a:rPr lang="de-AT" dirty="0"/>
              <a:t>Kleinste Lichtteilchen: Photonen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95536" y="1268760"/>
            <a:ext cx="8229600" cy="720080"/>
          </a:xfrm>
        </p:spPr>
        <p:txBody>
          <a:bodyPr/>
          <a:lstStyle/>
          <a:p>
            <a:r>
              <a:rPr lang="de-AT" dirty="0"/>
              <a:t>Ein einzelnes Lichtteilchen: das </a:t>
            </a:r>
            <a:r>
              <a:rPr lang="de-AT" dirty="0">
                <a:solidFill>
                  <a:srgbClr val="0070C0"/>
                </a:solidFill>
              </a:rPr>
              <a:t>Photon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072" y="188373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/>
              <a:t>Auch das einzelne Photon</a:t>
            </a:r>
            <a:br>
              <a:rPr lang="de-AT" sz="3200" dirty="0"/>
            </a:br>
            <a:r>
              <a:rPr lang="de-AT" sz="3200" dirty="0"/>
              <a:t>kann eine </a:t>
            </a:r>
            <a:r>
              <a:rPr lang="de-AT" sz="3200" dirty="0">
                <a:solidFill>
                  <a:srgbClr val="0263B4"/>
                </a:solidFill>
              </a:rPr>
              <a:t>Polarisation </a:t>
            </a:r>
            <a:r>
              <a:rPr lang="de-AT" sz="3200" dirty="0"/>
              <a:t>besitzen</a:t>
            </a:r>
          </a:p>
        </p:txBody>
      </p:sp>
      <p:pic>
        <p:nvPicPr>
          <p:cNvPr id="15" name="Grafik 30">
            <a:extLst>
              <a:ext uri="{FF2B5EF4-FFF2-40B4-BE49-F238E27FC236}">
                <a16:creationId xmlns="" xmlns:a16="http://schemas.microsoft.com/office/drawing/2014/main" id="{CC5BA4C4-182A-443A-B17A-BFAAB2346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19" y="4509120"/>
            <a:ext cx="1618220" cy="16289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23728" y="3068960"/>
            <a:ext cx="2307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200" b="1" dirty="0">
                <a:solidFill>
                  <a:srgbClr val="FF0000"/>
                </a:solidFill>
              </a:rPr>
              <a:t>Polarisation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des Photons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6554" y="4005064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14342" y="6040452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9885" y="5013176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8024" y="3216459"/>
            <a:ext cx="2222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4400" b="1" dirty="0">
                <a:solidFill>
                  <a:srgbClr val="FF0000"/>
                </a:solidFill>
              </a:rPr>
              <a:t>=  QUBIT</a:t>
            </a:r>
          </a:p>
        </p:txBody>
      </p:sp>
      <p:pic>
        <p:nvPicPr>
          <p:cNvPr id="26" name="Picture 3" descr="E:\Dropbox\Dropbox\Master\Macke-Award\shutterstock_schrodinger_cat_H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96" y="4521393"/>
            <a:ext cx="1806828" cy="175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32">
            <a:extLst>
              <a:ext uri="{FF2B5EF4-FFF2-40B4-BE49-F238E27FC236}">
                <a16:creationId xmlns="" xmlns:a16="http://schemas.microsoft.com/office/drawing/2014/main" id="{451C1000-BB47-4800-BA25-67A8C6086D15}"/>
              </a:ext>
            </a:extLst>
          </p:cNvPr>
          <p:cNvSpPr/>
          <p:nvPr/>
        </p:nvSpPr>
        <p:spPr bwMode="auto">
          <a:xfrm>
            <a:off x="1063890" y="4528284"/>
            <a:ext cx="176311" cy="176311"/>
          </a:xfrm>
          <a:prstGeom prst="ellipse">
            <a:avLst/>
          </a:prstGeom>
          <a:solidFill>
            <a:srgbClr val="1A2D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54">
            <a:extLst>
              <a:ext uri="{FF2B5EF4-FFF2-40B4-BE49-F238E27FC236}">
                <a16:creationId xmlns="" xmlns:a16="http://schemas.microsoft.com/office/drawing/2014/main" id="{ECEFF6CA-A058-4031-AC84-91024083AAD5}"/>
              </a:ext>
            </a:extLst>
          </p:cNvPr>
          <p:cNvSpPr/>
          <p:nvPr/>
        </p:nvSpPr>
        <p:spPr bwMode="auto">
          <a:xfrm>
            <a:off x="1063890" y="5866421"/>
            <a:ext cx="176311" cy="176311"/>
          </a:xfrm>
          <a:prstGeom prst="ellipse">
            <a:avLst/>
          </a:prstGeom>
          <a:solidFill>
            <a:srgbClr val="1A2D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="" xmlns:a16="http://schemas.microsoft.com/office/drawing/2014/main" id="{8E5F1AFF-6C11-4B78-89EB-C4F631DE6610}"/>
              </a:ext>
            </a:extLst>
          </p:cNvPr>
          <p:cNvSpPr txBox="1"/>
          <p:nvPr/>
        </p:nvSpPr>
        <p:spPr>
          <a:xfrm>
            <a:off x="963674" y="4005064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V</a:t>
            </a:r>
          </a:p>
        </p:txBody>
      </p:sp>
      <p:sp>
        <p:nvSpPr>
          <p:cNvPr id="17" name="TextBox 20">
            <a:extLst>
              <a:ext uri="{FF2B5EF4-FFF2-40B4-BE49-F238E27FC236}">
                <a16:creationId xmlns="" xmlns:a16="http://schemas.microsoft.com/office/drawing/2014/main" id="{F75A411F-A9B2-47AB-8E43-E8598EE19456}"/>
              </a:ext>
            </a:extLst>
          </p:cNvPr>
          <p:cNvSpPr txBox="1"/>
          <p:nvPr/>
        </p:nvSpPr>
        <p:spPr>
          <a:xfrm>
            <a:off x="951462" y="6040452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7181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2" grpId="0"/>
      <p:bldP spid="23" grpId="0"/>
      <p:bldP spid="24" grpId="0"/>
      <p:bldP spid="25" grpId="0"/>
      <p:bldP spid="13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AT" dirty="0"/>
              <a:t>„Quantenpunkte“ aus Linz</a:t>
            </a:r>
          </a:p>
        </p:txBody>
      </p:sp>
      <p:pic>
        <p:nvPicPr>
          <p:cNvPr id="9218" name="Picture 2" descr="E:\Dropbox\Dropbox\Master\Macke-Award\quantum_d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8387"/>
            <a:ext cx="4399438" cy="243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27156" y="4417367"/>
            <a:ext cx="1436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dirty="0"/>
              <a:t>Bild: S. Kelley/JQI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007" y="480005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800" dirty="0"/>
              <a:t>Strukturen aus wenigen Atomen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800" dirty="0"/>
              <a:t>Generiert </a:t>
            </a:r>
            <a:r>
              <a:rPr lang="de-AT" sz="2800" b="1" dirty="0"/>
              <a:t>einzelne</a:t>
            </a:r>
            <a:r>
              <a:rPr lang="de-AT" sz="2800" dirty="0"/>
              <a:t> Photonen „auf Knopfdruck“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800" dirty="0"/>
              <a:t>Und mehr! (später)</a:t>
            </a:r>
          </a:p>
        </p:txBody>
      </p:sp>
      <p:pic>
        <p:nvPicPr>
          <p:cNvPr id="9219" name="Picture 3" descr="E:\Dropbox\Dropbox\Master\Macke-Award\path44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0887">
            <a:off x="2107271" y="2752016"/>
            <a:ext cx="1304654" cy="88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51520" y="169201"/>
            <a:ext cx="5842992" cy="811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Kleinste Lichtteilchen: Photonen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515">
            <a:off x="6128875" y="1293462"/>
            <a:ext cx="22002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95620" y="1772816"/>
            <a:ext cx="1180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dirty="0"/>
              <a:t>Bild: Thorlabs</a:t>
            </a:r>
          </a:p>
        </p:txBody>
      </p:sp>
      <p:pic>
        <p:nvPicPr>
          <p:cNvPr id="1026" name="Picture 2" descr="E:\Dropbox\Dropbox\Master\Macke-Award\20190418_1414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6" t="22669" r="36483" b="25421"/>
          <a:stretch/>
        </p:blipFill>
        <p:spPr bwMode="auto">
          <a:xfrm>
            <a:off x="6001906" y="2780928"/>
            <a:ext cx="2026478" cy="16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884368" y="3212976"/>
            <a:ext cx="364416" cy="30590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feil: nach unten 6">
            <a:extLst>
              <a:ext uri="{FF2B5EF4-FFF2-40B4-BE49-F238E27FC236}">
                <a16:creationId xmlns="" xmlns:a16="http://schemas.microsoft.com/office/drawing/2014/main" id="{5AA6D788-6FBA-4CFE-949C-8BB2517EFBB1}"/>
              </a:ext>
            </a:extLst>
          </p:cNvPr>
          <p:cNvSpPr/>
          <p:nvPr/>
        </p:nvSpPr>
        <p:spPr>
          <a:xfrm rot="18661314">
            <a:off x="1259473" y="1628013"/>
            <a:ext cx="641122" cy="1830299"/>
          </a:xfrm>
          <a:prstGeom prst="downArrow">
            <a:avLst>
              <a:gd name="adj1" fmla="val 50000"/>
              <a:gd name="adj2" fmla="val 285484"/>
            </a:avLst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11111E-6 -2.22222E-6 L 0.30069 -0.123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618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On-screen Show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Teleportation  von Licht</vt:lpstr>
      <vt:lpstr>Inhalt</vt:lpstr>
      <vt:lpstr>PowerPoint Presentation</vt:lpstr>
      <vt:lpstr>Digital- vs. Quantentechnologie</vt:lpstr>
      <vt:lpstr>Digital- vs. Quantentechnologie</vt:lpstr>
      <vt:lpstr>PowerPoint Presentation</vt:lpstr>
      <vt:lpstr>Kleinste Lichtteilchen: Photonen</vt:lpstr>
      <vt:lpstr>Kleinste Lichtteilchen: Photonen</vt:lpstr>
      <vt:lpstr>PowerPoint Presentation</vt:lpstr>
      <vt:lpstr>Kleinste Lichtteilchen: Photonen</vt:lpstr>
      <vt:lpstr>PowerPoint Presentation</vt:lpstr>
      <vt:lpstr>Teleportation von Photonen</vt:lpstr>
      <vt:lpstr>Teleportation von Photonen</vt:lpstr>
      <vt:lpstr>Teleportation von Photonen</vt:lpstr>
      <vt:lpstr>Teleportation von Photonen</vt:lpstr>
      <vt:lpstr>Teleportation von Photonen</vt:lpstr>
      <vt:lpstr>Teleportation von Menschen?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Teleportation von Licht</dc:title>
  <dc:creator>yongheng</dc:creator>
  <cp:lastModifiedBy>yongheng</cp:lastModifiedBy>
  <cp:revision>203</cp:revision>
  <dcterms:created xsi:type="dcterms:W3CDTF">2019-04-08T11:22:22Z</dcterms:created>
  <dcterms:modified xsi:type="dcterms:W3CDTF">2019-04-29T06:44:49Z</dcterms:modified>
</cp:coreProperties>
</file>